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2" r:id="rId3"/>
  </p:sldMasterIdLst>
  <p:notesMasterIdLst>
    <p:notesMasterId r:id="rId59"/>
  </p:notesMasterIdLst>
  <p:sldIdLst>
    <p:sldId id="259" r:id="rId4"/>
    <p:sldId id="273" r:id="rId5"/>
    <p:sldId id="297" r:id="rId6"/>
    <p:sldId id="684" r:id="rId7"/>
    <p:sldId id="304" r:id="rId8"/>
    <p:sldId id="306" r:id="rId9"/>
    <p:sldId id="305" r:id="rId10"/>
    <p:sldId id="677" r:id="rId11"/>
    <p:sldId id="315" r:id="rId12"/>
    <p:sldId id="308" r:id="rId13"/>
    <p:sldId id="332" r:id="rId14"/>
    <p:sldId id="307" r:id="rId15"/>
    <p:sldId id="328" r:id="rId16"/>
    <p:sldId id="336" r:id="rId17"/>
    <p:sldId id="337" r:id="rId18"/>
    <p:sldId id="679" r:id="rId19"/>
    <p:sldId id="333" r:id="rId20"/>
    <p:sldId id="338" r:id="rId21"/>
    <p:sldId id="401" r:id="rId22"/>
    <p:sldId id="676" r:id="rId23"/>
    <p:sldId id="282" r:id="rId24"/>
    <p:sldId id="276" r:id="rId25"/>
    <p:sldId id="422" r:id="rId26"/>
    <p:sldId id="373" r:id="rId27"/>
    <p:sldId id="412" r:id="rId28"/>
    <p:sldId id="413" r:id="rId29"/>
    <p:sldId id="415" r:id="rId30"/>
    <p:sldId id="414" r:id="rId31"/>
    <p:sldId id="383" r:id="rId32"/>
    <p:sldId id="298" r:id="rId33"/>
    <p:sldId id="299" r:id="rId34"/>
    <p:sldId id="300" r:id="rId35"/>
    <p:sldId id="301" r:id="rId36"/>
    <p:sldId id="680" r:id="rId37"/>
    <p:sldId id="280" r:id="rId38"/>
    <p:sldId id="275" r:id="rId39"/>
    <p:sldId id="278" r:id="rId40"/>
    <p:sldId id="277" r:id="rId41"/>
    <p:sldId id="683" r:id="rId42"/>
    <p:sldId id="681" r:id="rId43"/>
    <p:sldId id="682" r:id="rId44"/>
    <p:sldId id="279" r:id="rId45"/>
    <p:sldId id="302" r:id="rId46"/>
    <p:sldId id="303" r:id="rId47"/>
    <p:sldId id="258" r:id="rId48"/>
    <p:sldId id="274" r:id="rId49"/>
    <p:sldId id="284" r:id="rId50"/>
    <p:sldId id="286" r:id="rId51"/>
    <p:sldId id="285" r:id="rId52"/>
    <p:sldId id="289" r:id="rId53"/>
    <p:sldId id="288" r:id="rId54"/>
    <p:sldId id="287" r:id="rId55"/>
    <p:sldId id="290" r:id="rId56"/>
    <p:sldId id="281" r:id="rId57"/>
    <p:sldId id="29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948" autoAdjust="0"/>
    <p:restoredTop sz="94660"/>
  </p:normalViewPr>
  <p:slideViewPr>
    <p:cSldViewPr snapToGrid="0">
      <p:cViewPr varScale="1">
        <p:scale>
          <a:sx n="100" d="100"/>
          <a:sy n="100" d="100"/>
        </p:scale>
        <p:origin x="11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Personnel</c:v>
                </c:pt>
              </c:strCache>
            </c:strRef>
          </c:tx>
          <c:spPr>
            <a:solidFill>
              <a:schemeClr val="accent1"/>
            </a:solidFill>
            <a:ln>
              <a:noFill/>
            </a:ln>
            <a:effectLst/>
          </c:spPr>
          <c:invertIfNegative val="0"/>
          <c:cat>
            <c:strRef>
              <c:f>Sheet1!$A$2:$A$11</c:f>
              <c:strCache>
                <c:ptCount val="5"/>
                <c:pt idx="0">
                  <c:v>FY 2025</c:v>
                </c:pt>
                <c:pt idx="1">
                  <c:v>FY 2026</c:v>
                </c:pt>
                <c:pt idx="2">
                  <c:v>FY 2027</c:v>
                </c:pt>
                <c:pt idx="3">
                  <c:v>FY 2028</c:v>
                </c:pt>
                <c:pt idx="4">
                  <c:v>FY 2029</c:v>
                </c:pt>
              </c:strCache>
              <c:extLst/>
            </c:strRef>
          </c:cat>
          <c:val>
            <c:numRef>
              <c:f>Sheet1!$B$2:$B$11</c:f>
              <c:numCache>
                <c:formatCode>_("$"* #,##0_);_("$"* \(#,##0\);_("$"* "-"??_);_(@_)</c:formatCode>
                <c:ptCount val="5"/>
                <c:pt idx="0">
                  <c:v>72400</c:v>
                </c:pt>
                <c:pt idx="1">
                  <c:v>75300</c:v>
                </c:pt>
                <c:pt idx="2">
                  <c:v>78200</c:v>
                </c:pt>
                <c:pt idx="3">
                  <c:v>81200</c:v>
                </c:pt>
                <c:pt idx="4">
                  <c:v>84500</c:v>
                </c:pt>
              </c:numCache>
              <c:extLst/>
            </c:numRef>
          </c:val>
          <c:extLst>
            <c:ext xmlns:c16="http://schemas.microsoft.com/office/drawing/2014/chart" uri="{C3380CC4-5D6E-409C-BE32-E72D297353CC}">
              <c16:uniqueId val="{00000000-7882-47FF-A4D1-A4BF0E494EF1}"/>
            </c:ext>
          </c:extLst>
        </c:ser>
        <c:ser>
          <c:idx val="1"/>
          <c:order val="1"/>
          <c:tx>
            <c:strRef>
              <c:f>Sheet1!$C$1</c:f>
              <c:strCache>
                <c:ptCount val="1"/>
                <c:pt idx="0">
                  <c:v>O&amp;M</c:v>
                </c:pt>
              </c:strCache>
            </c:strRef>
          </c:tx>
          <c:spPr>
            <a:solidFill>
              <a:schemeClr val="tx2">
                <a:lumMod val="40000"/>
                <a:lumOff val="60000"/>
              </a:schemeClr>
            </a:solidFill>
            <a:ln>
              <a:noFill/>
            </a:ln>
            <a:effectLst/>
          </c:spPr>
          <c:invertIfNegative val="0"/>
          <c:dLbls>
            <c:dLbl>
              <c:idx val="0"/>
              <c:layout>
                <c:manualLayout>
                  <c:x val="-2.7614075258835386E-17"/>
                  <c:y val="-0.25466190281111267"/>
                </c:manualLayout>
              </c:layout>
              <c:tx>
                <c:rich>
                  <a:bodyPr/>
                  <a:lstStyle/>
                  <a:p>
                    <a:fld id="{C8EE9339-10BF-46D2-B505-705ADA76742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0E38-44D7-A7B9-3CC231AC6BAF}"/>
                </c:ext>
              </c:extLst>
            </c:dLbl>
            <c:dLbl>
              <c:idx val="1"/>
              <c:layout>
                <c:manualLayout>
                  <c:x val="0"/>
                  <c:y val="-0.25849890681426529"/>
                </c:manualLayout>
              </c:layout>
              <c:tx>
                <c:rich>
                  <a:bodyPr/>
                  <a:lstStyle/>
                  <a:p>
                    <a:fld id="{6828BD9A-B2E8-4BCB-8C7C-8C77980DF51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E38-44D7-A7B9-3CC231AC6BAF}"/>
                </c:ext>
              </c:extLst>
            </c:dLbl>
            <c:dLbl>
              <c:idx val="2"/>
              <c:layout>
                <c:manualLayout>
                  <c:x val="0"/>
                  <c:y val="-0.26308204904418608"/>
                </c:manualLayout>
              </c:layout>
              <c:tx>
                <c:rich>
                  <a:bodyPr/>
                  <a:lstStyle/>
                  <a:p>
                    <a:fld id="{0FB406E8-99FD-4ED3-9508-19DAEDBFB20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E38-44D7-A7B9-3CC231AC6BAF}"/>
                </c:ext>
              </c:extLst>
            </c:dLbl>
            <c:dLbl>
              <c:idx val="3"/>
              <c:layout>
                <c:manualLayout>
                  <c:x val="4.5187190605618655E-3"/>
                  <c:y val="-0.26413098413433495"/>
                </c:manualLayout>
              </c:layout>
              <c:tx>
                <c:rich>
                  <a:bodyPr/>
                  <a:lstStyle/>
                  <a:p>
                    <a:fld id="{8818597B-5A9C-42ED-9746-7219E5A70FB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E38-44D7-A7B9-3CC231AC6BAF}"/>
                </c:ext>
              </c:extLst>
            </c:dLbl>
            <c:dLbl>
              <c:idx val="4"/>
              <c:layout>
                <c:manualLayout>
                  <c:x val="1.1045630103534154E-16"/>
                  <c:y val="-0.27256838533572603"/>
                </c:manualLayout>
              </c:layout>
              <c:tx>
                <c:rich>
                  <a:bodyPr/>
                  <a:lstStyle/>
                  <a:p>
                    <a:fld id="{67B32BAB-2BA0-4B88-A735-51EC337776D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E38-44D7-A7B9-3CC231AC6BA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5"/>
                <c:pt idx="0">
                  <c:v>FY 2025</c:v>
                </c:pt>
                <c:pt idx="1">
                  <c:v>FY 2026</c:v>
                </c:pt>
                <c:pt idx="2">
                  <c:v>FY 2027</c:v>
                </c:pt>
                <c:pt idx="3">
                  <c:v>FY 2028</c:v>
                </c:pt>
                <c:pt idx="4">
                  <c:v>FY 2029</c:v>
                </c:pt>
              </c:strCache>
              <c:extLst/>
            </c:strRef>
          </c:cat>
          <c:val>
            <c:numRef>
              <c:f>Sheet1!$C$2:$C$11</c:f>
              <c:numCache>
                <c:formatCode>_("$"* #,##0_);_("$"* \(#,##0\);_("$"* "-"??_);_(@_)</c:formatCode>
                <c:ptCount val="5"/>
                <c:pt idx="0">
                  <c:v>208500</c:v>
                </c:pt>
                <c:pt idx="1">
                  <c:v>212100</c:v>
                </c:pt>
                <c:pt idx="2">
                  <c:v>216400</c:v>
                </c:pt>
                <c:pt idx="3">
                  <c:v>220700</c:v>
                </c:pt>
                <c:pt idx="4">
                  <c:v>225300</c:v>
                </c:pt>
              </c:numCache>
              <c:extLst/>
            </c:numRef>
          </c:val>
          <c:extLst>
            <c:ext xmlns:c15="http://schemas.microsoft.com/office/drawing/2012/chart" uri="{02D57815-91ED-43cb-92C2-25804820EDAC}">
              <c15:datalabelsRange>
                <c15:f>Sheet1!$D$2:$D$11</c15:f>
                <c15:dlblRangeCache>
                  <c:ptCount val="10"/>
                  <c:pt idx="0">
                    <c:v> $280,900 </c:v>
                  </c:pt>
                  <c:pt idx="1">
                    <c:v> $287,400 </c:v>
                  </c:pt>
                  <c:pt idx="2">
                    <c:v> $294,600 </c:v>
                  </c:pt>
                  <c:pt idx="3">
                    <c:v> $301,900 </c:v>
                  </c:pt>
                  <c:pt idx="4">
                    <c:v> $309,800 </c:v>
                  </c:pt>
                  <c:pt idx="5">
                    <c:v> $317,900 </c:v>
                  </c:pt>
                  <c:pt idx="6">
                    <c:v> $326,200 </c:v>
                  </c:pt>
                  <c:pt idx="7">
                    <c:v> $334,800 </c:v>
                  </c:pt>
                  <c:pt idx="8">
                    <c:v> $343,500 </c:v>
                  </c:pt>
                  <c:pt idx="9">
                    <c:v> $352,800 </c:v>
                  </c:pt>
                </c15:dlblRangeCache>
              </c15:datalabelsRange>
            </c:ext>
            <c:ext xmlns:c16="http://schemas.microsoft.com/office/drawing/2014/chart" uri="{C3380CC4-5D6E-409C-BE32-E72D297353CC}">
              <c16:uniqueId val="{00000001-7882-47FF-A4D1-A4BF0E494EF1}"/>
            </c:ext>
          </c:extLst>
        </c:ser>
        <c:dLbls>
          <c:showLegendKey val="0"/>
          <c:showVal val="0"/>
          <c:showCatName val="0"/>
          <c:showSerName val="0"/>
          <c:showPercent val="0"/>
          <c:showBubbleSize val="0"/>
        </c:dLbls>
        <c:gapWidth val="50"/>
        <c:overlap val="100"/>
        <c:axId val="55899727"/>
        <c:axId val="55901647"/>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Total</c:v>
                      </c:pt>
                    </c:strCache>
                  </c:strRef>
                </c:tx>
                <c:spPr>
                  <a:solidFill>
                    <a:schemeClr val="accent1">
                      <a:lumMod val="10000"/>
                      <a:lumOff val="90000"/>
                    </a:schemeClr>
                  </a:solidFill>
                  <a:ln>
                    <a:noFill/>
                  </a:ln>
                  <a:effectLst/>
                </c:spPr>
                <c:invertIfNegative val="0"/>
                <c:dLbls>
                  <c:dLbl>
                    <c:idx val="0"/>
                    <c:layout>
                      <c:manualLayout>
                        <c:x val="0"/>
                        <c:y val="-5.6647810082641123E-2"/>
                      </c:manualLayout>
                    </c:layout>
                    <c:tx>
                      <c:rich>
                        <a:bodyPr/>
                        <a:lstStyle/>
                        <a:p>
                          <a:fld id="{D9CBA848-9F9F-455A-A1B5-F6594B4DD927}" type="CELLRANGE">
                            <a:rPr lang="en-US"/>
                            <a:pPr/>
                            <a:t>[CELLRANGE]</a:t>
                          </a:fld>
                          <a:endParaRPr lang="en-US"/>
                        </a:p>
                      </c:rich>
                    </c:tx>
                    <c:dLblPos val="ctr"/>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01-BC24-4BF6-B5FA-163573D49E54}"/>
                      </c:ext>
                    </c:extLst>
                  </c:dLbl>
                  <c:dLbl>
                    <c:idx val="1"/>
                    <c:layout>
                      <c:manualLayout>
                        <c:x val="0"/>
                        <c:y val="-5.310732195247609E-2"/>
                      </c:manualLayout>
                    </c:layout>
                    <c:tx>
                      <c:rich>
                        <a:bodyPr/>
                        <a:lstStyle/>
                        <a:p>
                          <a:fld id="{3A1E5F18-731F-41A2-863F-07E1133BBBB4}" type="CELLRANGE">
                            <a:rPr lang="en-US"/>
                            <a:pPr/>
                            <a:t>[CELLRANGE]</a:t>
                          </a:fld>
                          <a:endParaRPr lang="en-US"/>
                        </a:p>
                      </c:rich>
                    </c:tx>
                    <c:dLblPos val="ctr"/>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02-BC24-4BF6-B5FA-163573D49E54}"/>
                      </c:ext>
                    </c:extLst>
                  </c:dLbl>
                  <c:dLbl>
                    <c:idx val="2"/>
                    <c:layout>
                      <c:manualLayout>
                        <c:x val="-5.5228150517670771E-17"/>
                        <c:y val="-4.6026345692145948E-2"/>
                      </c:manualLayout>
                    </c:layout>
                    <c:tx>
                      <c:rich>
                        <a:bodyPr/>
                        <a:lstStyle/>
                        <a:p>
                          <a:fld id="{339D01EF-5153-4328-93AD-61A15F260470}" type="CELLRANGE">
                            <a:rPr lang="en-US"/>
                            <a:pPr/>
                            <a:t>[CELLRANGE]</a:t>
                          </a:fld>
                          <a:endParaRPr lang="en-US"/>
                        </a:p>
                      </c:rich>
                    </c:tx>
                    <c:dLblPos val="ctr"/>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03-BC24-4BF6-B5FA-163573D49E54}"/>
                      </c:ext>
                    </c:extLst>
                  </c:dLbl>
                  <c:dLbl>
                    <c:idx val="3"/>
                    <c:layout>
                      <c:manualLayout>
                        <c:x val="0"/>
                        <c:y val="-6.3728786342971272E-2"/>
                      </c:manualLayout>
                    </c:layout>
                    <c:tx>
                      <c:rich>
                        <a:bodyPr/>
                        <a:lstStyle/>
                        <a:p>
                          <a:fld id="{CE4C10A1-ACCF-4C18-889E-91F6932DC32D}" type="CELLRANGE">
                            <a:rPr lang="en-US"/>
                            <a:pPr/>
                            <a:t>[CELLRANGE]</a:t>
                          </a:fld>
                          <a:endParaRPr lang="en-US"/>
                        </a:p>
                      </c:rich>
                    </c:tx>
                    <c:dLblPos val="ctr"/>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04-BC24-4BF6-B5FA-163573D49E54}"/>
                      </c:ext>
                    </c:extLst>
                  </c:dLbl>
                  <c:dLbl>
                    <c:idx val="4"/>
                    <c:layout>
                      <c:manualLayout>
                        <c:x val="1.5062396868538999E-3"/>
                        <c:y val="-5.3107321952476055E-2"/>
                      </c:manualLayout>
                    </c:layout>
                    <c:tx>
                      <c:rich>
                        <a:bodyPr/>
                        <a:lstStyle/>
                        <a:p>
                          <a:fld id="{7C59C871-0075-4374-BF36-FB4CD1FED2A6}" type="CELLRANGE">
                            <a:rPr lang="en-US"/>
                            <a:pPr/>
                            <a:t>[CELLRANGE]</a:t>
                          </a:fld>
                          <a:endParaRPr lang="en-US"/>
                        </a:p>
                      </c:rich>
                    </c:tx>
                    <c:dLblPos val="ctr"/>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05-BC24-4BF6-B5FA-163573D49E5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ctr"/>
                  <c:showLegendKey val="0"/>
                  <c:showVal val="0"/>
                  <c:showCatName val="0"/>
                  <c:showSerName val="0"/>
                  <c:showPercent val="0"/>
                  <c:showBubbleSize val="0"/>
                  <c:showLeaderLines val="0"/>
                  <c:extLst>
                    <c:ex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5"/>
                      <c:pt idx="0">
                        <c:v>FY 2025</c:v>
                      </c:pt>
                      <c:pt idx="1">
                        <c:v>FY 2026</c:v>
                      </c:pt>
                      <c:pt idx="2">
                        <c:v>FY 2027</c:v>
                      </c:pt>
                      <c:pt idx="3">
                        <c:v>FY 2028</c:v>
                      </c:pt>
                      <c:pt idx="4">
                        <c:v>FY 2029</c:v>
                      </c:pt>
                    </c:strCache>
                  </c:strRef>
                </c:cat>
                <c:val>
                  <c:numRef>
                    <c:extLst>
                      <c:ext uri="{02D57815-91ED-43cb-92C2-25804820EDAC}">
                        <c15:formulaRef>
                          <c15:sqref>Sheet1!$D$2:$D$11</c15:sqref>
                        </c15:formulaRef>
                      </c:ext>
                    </c:extLst>
                    <c:numCache>
                      <c:formatCode>_("$"* #,##0_);_("$"* \(#,##0\);_("$"* "-"??_);_(@_)</c:formatCode>
                      <c:ptCount val="5"/>
                      <c:pt idx="0">
                        <c:v>280900</c:v>
                      </c:pt>
                      <c:pt idx="1">
                        <c:v>287400</c:v>
                      </c:pt>
                      <c:pt idx="2">
                        <c:v>294600</c:v>
                      </c:pt>
                      <c:pt idx="3">
                        <c:v>301900</c:v>
                      </c:pt>
                      <c:pt idx="4">
                        <c:v>309800</c:v>
                      </c:pt>
                    </c:numCache>
                  </c:numRef>
                </c:val>
                <c:extLst>
                  <c:ext uri="{02D57815-91ED-43cb-92C2-25804820EDAC}">
                    <c15:datalabelsRange>
                      <c15:f>Sheet1!$D$2:$D$11</c15:f>
                      <c15:dlblRangeCache>
                        <c:ptCount val="10"/>
                        <c:pt idx="0">
                          <c:v> $280,900 </c:v>
                        </c:pt>
                        <c:pt idx="1">
                          <c:v> $287,400 </c:v>
                        </c:pt>
                        <c:pt idx="2">
                          <c:v> $294,600 </c:v>
                        </c:pt>
                        <c:pt idx="3">
                          <c:v> $301,900 </c:v>
                        </c:pt>
                        <c:pt idx="4">
                          <c:v> $309,800 </c:v>
                        </c:pt>
                        <c:pt idx="5">
                          <c:v> $317,900 </c:v>
                        </c:pt>
                        <c:pt idx="6">
                          <c:v> $326,200 </c:v>
                        </c:pt>
                        <c:pt idx="7">
                          <c:v> $334,800 </c:v>
                        </c:pt>
                        <c:pt idx="8">
                          <c:v> $343,500 </c:v>
                        </c:pt>
                        <c:pt idx="9">
                          <c:v> $352,800 </c:v>
                        </c:pt>
                      </c15:dlblRangeCache>
                    </c15:datalabelsRange>
                  </c:ext>
                  <c:ext xmlns:c16="http://schemas.microsoft.com/office/drawing/2014/chart" uri="{C3380CC4-5D6E-409C-BE32-E72D297353CC}">
                    <c16:uniqueId val="{00000002-7882-47FF-A4D1-A4BF0E494EF1}"/>
                  </c:ext>
                </c:extLst>
              </c15:ser>
            </c15:filteredBarSeries>
          </c:ext>
        </c:extLst>
      </c:barChart>
      <c:catAx>
        <c:axId val="558997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5901647"/>
        <c:crosses val="autoZero"/>
        <c:auto val="1"/>
        <c:lblAlgn val="ctr"/>
        <c:lblOffset val="100"/>
        <c:noMultiLvlLbl val="0"/>
      </c:catAx>
      <c:valAx>
        <c:axId val="55901647"/>
        <c:scaling>
          <c:orientation val="minMax"/>
        </c:scaling>
        <c:delete val="0"/>
        <c:axPos val="l"/>
        <c:majorGridlines>
          <c:spPr>
            <a:ln w="6350"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589972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2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67007413546989E-2"/>
          <c:y val="0.1736111111111111"/>
          <c:w val="0.8988370861537045"/>
          <c:h val="0.66402078335168058"/>
        </c:manualLayout>
      </c:layout>
      <c:barChart>
        <c:barDir val="col"/>
        <c:grouping val="clustered"/>
        <c:varyColors val="0"/>
        <c:ser>
          <c:idx val="0"/>
          <c:order val="0"/>
          <c:tx>
            <c:strRef>
              <c:f>Sheet1!$B$1</c:f>
              <c:strCache>
                <c:ptCount val="1"/>
                <c:pt idx="0">
                  <c:v>Revenues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2025</c:v>
                </c:pt>
                <c:pt idx="1">
                  <c:v>FY 2026</c:v>
                </c:pt>
                <c:pt idx="2">
                  <c:v>FY 2027</c:v>
                </c:pt>
                <c:pt idx="3">
                  <c:v>FY 2028</c:v>
                </c:pt>
                <c:pt idx="4">
                  <c:v>FY 2029</c:v>
                </c:pt>
              </c:strCache>
            </c:strRef>
          </c:cat>
          <c:val>
            <c:numRef>
              <c:f>Sheet1!$B$2:$B$6</c:f>
              <c:numCache>
                <c:formatCode>_("$"* #,##0_);_("$"* \(#,##0\);_("$"* "-"??_);_(@_)</c:formatCode>
                <c:ptCount val="5"/>
                <c:pt idx="0">
                  <c:v>338900</c:v>
                </c:pt>
                <c:pt idx="1">
                  <c:v>330400</c:v>
                </c:pt>
                <c:pt idx="2">
                  <c:v>335500</c:v>
                </c:pt>
                <c:pt idx="3">
                  <c:v>340500</c:v>
                </c:pt>
                <c:pt idx="4">
                  <c:v>345600</c:v>
                </c:pt>
              </c:numCache>
            </c:numRef>
          </c:val>
          <c:extLst>
            <c:ext xmlns:c16="http://schemas.microsoft.com/office/drawing/2014/chart" uri="{C3380CC4-5D6E-409C-BE32-E72D297353CC}">
              <c16:uniqueId val="{00000000-DB19-4DF4-A504-CCBBD827E62E}"/>
            </c:ext>
          </c:extLst>
        </c:ser>
        <c:ser>
          <c:idx val="1"/>
          <c:order val="1"/>
          <c:tx>
            <c:strRef>
              <c:f>Sheet1!$C$1</c:f>
              <c:strCache>
                <c:ptCount val="1"/>
                <c:pt idx="0">
                  <c:v>Expenditures</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2025</c:v>
                </c:pt>
                <c:pt idx="1">
                  <c:v>FY 2026</c:v>
                </c:pt>
                <c:pt idx="2">
                  <c:v>FY 2027</c:v>
                </c:pt>
                <c:pt idx="3">
                  <c:v>FY 2028</c:v>
                </c:pt>
                <c:pt idx="4">
                  <c:v>FY 2029</c:v>
                </c:pt>
              </c:strCache>
            </c:strRef>
          </c:cat>
          <c:val>
            <c:numRef>
              <c:f>Sheet1!$C$2:$C$6</c:f>
              <c:numCache>
                <c:formatCode>_("$"* #,##0_);_("$"* \(#,##0\);_("$"* "-"??_);_(@_)</c:formatCode>
                <c:ptCount val="5"/>
                <c:pt idx="0">
                  <c:v>280900</c:v>
                </c:pt>
                <c:pt idx="1">
                  <c:v>287400</c:v>
                </c:pt>
                <c:pt idx="2">
                  <c:v>294600</c:v>
                </c:pt>
                <c:pt idx="3">
                  <c:v>301900</c:v>
                </c:pt>
                <c:pt idx="4">
                  <c:v>309800</c:v>
                </c:pt>
              </c:numCache>
            </c:numRef>
          </c:val>
          <c:extLst>
            <c:ext xmlns:c16="http://schemas.microsoft.com/office/drawing/2014/chart" uri="{C3380CC4-5D6E-409C-BE32-E72D297353CC}">
              <c16:uniqueId val="{00000001-DB19-4DF4-A504-CCBBD827E62E}"/>
            </c:ext>
          </c:extLst>
        </c:ser>
        <c:dLbls>
          <c:showLegendKey val="0"/>
          <c:showVal val="0"/>
          <c:showCatName val="0"/>
          <c:showSerName val="0"/>
          <c:showPercent val="0"/>
          <c:showBubbleSize val="0"/>
        </c:dLbls>
        <c:gapWidth val="50"/>
        <c:axId val="51880191"/>
        <c:axId val="49832063"/>
      </c:barChart>
      <c:lineChart>
        <c:grouping val="standard"/>
        <c:varyColors val="0"/>
        <c:ser>
          <c:idx val="2"/>
          <c:order val="2"/>
          <c:tx>
            <c:strRef>
              <c:f>Sheet1!$D$1</c:f>
              <c:strCache>
                <c:ptCount val="1"/>
                <c:pt idx="0">
                  <c:v>Net Results</c:v>
                </c:pt>
              </c:strCache>
            </c:strRef>
          </c:tx>
          <c:spPr>
            <a:ln w="63500" cap="rnd">
              <a:solidFill>
                <a:schemeClr val="accent1">
                  <a:lumMod val="25000"/>
                  <a:lumOff val="75000"/>
                </a:schemeClr>
              </a:solidFill>
              <a:round/>
            </a:ln>
            <a:effectLst/>
          </c:spPr>
          <c:marker>
            <c:symbol val="circle"/>
            <c:size val="5"/>
            <c:spPr>
              <a:solidFill>
                <a:srgbClr val="0077DC"/>
              </a:solidFill>
              <a:ln w="9525">
                <a:solidFill>
                  <a:srgbClr val="0077DC"/>
                </a:solidFill>
              </a:ln>
              <a:effectLst/>
            </c:spPr>
          </c:marker>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2025</c:v>
                </c:pt>
                <c:pt idx="1">
                  <c:v>FY 2026</c:v>
                </c:pt>
                <c:pt idx="2">
                  <c:v>FY 2027</c:v>
                </c:pt>
                <c:pt idx="3">
                  <c:v>FY 2028</c:v>
                </c:pt>
                <c:pt idx="4">
                  <c:v>FY 2029</c:v>
                </c:pt>
              </c:strCache>
            </c:strRef>
          </c:cat>
          <c:val>
            <c:numRef>
              <c:f>Sheet1!$D$2:$D$6</c:f>
              <c:numCache>
                <c:formatCode>_("$"* #,##0_);_("$"* \(#,##0\);_("$"* "-"??_);_(@_)</c:formatCode>
                <c:ptCount val="5"/>
                <c:pt idx="0">
                  <c:v>58000</c:v>
                </c:pt>
                <c:pt idx="1">
                  <c:v>43000</c:v>
                </c:pt>
                <c:pt idx="2">
                  <c:v>40900</c:v>
                </c:pt>
                <c:pt idx="3">
                  <c:v>38600</c:v>
                </c:pt>
                <c:pt idx="4">
                  <c:v>35800</c:v>
                </c:pt>
              </c:numCache>
            </c:numRef>
          </c:val>
          <c:smooth val="0"/>
          <c:extLst>
            <c:ext xmlns:c16="http://schemas.microsoft.com/office/drawing/2014/chart" uri="{C3380CC4-5D6E-409C-BE32-E72D297353CC}">
              <c16:uniqueId val="{00000002-DB19-4DF4-A504-CCBBD827E62E}"/>
            </c:ext>
          </c:extLst>
        </c:ser>
        <c:dLbls>
          <c:showLegendKey val="0"/>
          <c:showVal val="0"/>
          <c:showCatName val="0"/>
          <c:showSerName val="0"/>
          <c:showPercent val="0"/>
          <c:showBubbleSize val="0"/>
        </c:dLbls>
        <c:marker val="1"/>
        <c:smooth val="0"/>
        <c:axId val="51880191"/>
        <c:axId val="49832063"/>
      </c:lineChart>
      <c:catAx>
        <c:axId val="518801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9832063"/>
        <c:crosses val="autoZero"/>
        <c:auto val="1"/>
        <c:lblAlgn val="ctr"/>
        <c:lblOffset val="100"/>
        <c:noMultiLvlLbl val="0"/>
      </c:catAx>
      <c:valAx>
        <c:axId val="498320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1880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2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lang="en-US" sz="1100" b="1" i="0" u="none" strike="noStrike" kern="1200" cap="none" spc="0" baseline="0">
                <a:solidFill>
                  <a:schemeClr val="accent1"/>
                </a:solidFill>
                <a:latin typeface="Calibri" panose="020F0502020204030204" pitchFamily="34" charset="0"/>
                <a:ea typeface="+mn-ea"/>
                <a:cs typeface="Calibri" panose="020F0502020204030204" pitchFamily="34" charset="0"/>
                <a:sym typeface="Arial"/>
              </a:defRPr>
            </a:pPr>
            <a:r>
              <a:rPr lang="en-US" sz="1200" b="1" i="0" u="none" strike="noStrike" kern="1200" cap="none" dirty="0">
                <a:solidFill>
                  <a:schemeClr val="accent1"/>
                </a:solidFill>
                <a:latin typeface="Calibri" panose="020F0502020204030204" pitchFamily="34" charset="0"/>
                <a:ea typeface="+mn-ea"/>
                <a:cs typeface="Calibri" panose="020F0502020204030204" pitchFamily="34" charset="0"/>
                <a:sym typeface="Arial"/>
              </a:rPr>
              <a:t>Number of Days O&amp;M in Cash Reserves (Target 180 Days)</a:t>
            </a:r>
          </a:p>
        </c:rich>
      </c:tx>
      <c:layout>
        <c:manualLayout>
          <c:xMode val="edge"/>
          <c:yMode val="edge"/>
          <c:x val="1.1485128181278281E-2"/>
          <c:y val="4.0095439245737795E-2"/>
        </c:manualLayout>
      </c:layout>
      <c:overlay val="0"/>
      <c:spPr>
        <a:noFill/>
        <a:ln>
          <a:noFill/>
        </a:ln>
        <a:effectLst/>
      </c:spPr>
      <c:txPr>
        <a:bodyPr rot="0" spcFirstLastPara="1" vertOverflow="ellipsis" vert="horz" wrap="square" anchor="ctr" anchorCtr="1"/>
        <a:lstStyle/>
        <a:p>
          <a:pPr algn="l">
            <a:defRPr lang="en-US" sz="1100" b="1" i="0" u="none" strike="noStrike" kern="1200" cap="none" spc="0" baseline="0">
              <a:solidFill>
                <a:schemeClr val="accent1"/>
              </a:solidFill>
              <a:latin typeface="Calibri" panose="020F0502020204030204" pitchFamily="34" charset="0"/>
              <a:ea typeface="+mn-ea"/>
              <a:cs typeface="Calibri" panose="020F0502020204030204" pitchFamily="34" charset="0"/>
              <a:sym typeface="Arial"/>
            </a:defRPr>
          </a:pPr>
          <a:endParaRPr lang="en-US"/>
        </a:p>
      </c:txPr>
    </c:title>
    <c:autoTitleDeleted val="0"/>
    <c:plotArea>
      <c:layout>
        <c:manualLayout>
          <c:layoutTarget val="inner"/>
          <c:xMode val="edge"/>
          <c:yMode val="edge"/>
          <c:x val="5.4025424094652129E-2"/>
          <c:y val="0.27665999160037252"/>
          <c:w val="0.92989270270901858"/>
          <c:h val="0.42435283304827354"/>
        </c:manualLayout>
      </c:layout>
      <c:barChart>
        <c:barDir val="col"/>
        <c:grouping val="clustered"/>
        <c:varyColors val="0"/>
        <c:ser>
          <c:idx val="0"/>
          <c:order val="0"/>
          <c:tx>
            <c:strRef>
              <c:f>Sheet1!$B$1</c:f>
              <c:strCache>
                <c:ptCount val="1"/>
                <c:pt idx="0">
                  <c:v>Days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2025</c:v>
                </c:pt>
                <c:pt idx="1">
                  <c:v>FY 2026</c:v>
                </c:pt>
                <c:pt idx="2">
                  <c:v>FY 2027</c:v>
                </c:pt>
                <c:pt idx="3">
                  <c:v>FY 2028</c:v>
                </c:pt>
                <c:pt idx="4">
                  <c:v>FY 2029</c:v>
                </c:pt>
              </c:strCache>
            </c:strRef>
          </c:cat>
          <c:val>
            <c:numRef>
              <c:f>Sheet1!$B$2:$B$6</c:f>
              <c:numCache>
                <c:formatCode>_(* #,##0_);_(* \(#,##0\);_(* "-"??_);_(@_)</c:formatCode>
                <c:ptCount val="5"/>
                <c:pt idx="0">
                  <c:v>205.30437878248489</c:v>
                </c:pt>
                <c:pt idx="1">
                  <c:v>255.27139874739038</c:v>
                </c:pt>
                <c:pt idx="2">
                  <c:v>299.70638153428376</c:v>
                </c:pt>
                <c:pt idx="3">
                  <c:v>339.12719443524344</c:v>
                </c:pt>
                <c:pt idx="4">
                  <c:v>372.65816655907037</c:v>
                </c:pt>
              </c:numCache>
            </c:numRef>
          </c:val>
          <c:extLst>
            <c:ext xmlns:c16="http://schemas.microsoft.com/office/drawing/2014/chart" uri="{C3380CC4-5D6E-409C-BE32-E72D297353CC}">
              <c16:uniqueId val="{00000000-4304-433F-9A6E-D7260B2DCB52}"/>
            </c:ext>
          </c:extLst>
        </c:ser>
        <c:dLbls>
          <c:showLegendKey val="0"/>
          <c:showVal val="0"/>
          <c:showCatName val="0"/>
          <c:showSerName val="0"/>
          <c:showPercent val="0"/>
          <c:showBubbleSize val="0"/>
        </c:dLbls>
        <c:gapWidth val="50"/>
        <c:axId val="51880191"/>
        <c:axId val="49832063"/>
      </c:barChart>
      <c:lineChart>
        <c:grouping val="standard"/>
        <c:varyColors val="0"/>
        <c:ser>
          <c:idx val="1"/>
          <c:order val="1"/>
          <c:tx>
            <c:strRef>
              <c:f>Sheet1!$C$1</c:f>
              <c:strCache>
                <c:ptCount val="1"/>
                <c:pt idx="0">
                  <c:v>Target</c:v>
                </c:pt>
              </c:strCache>
            </c:strRef>
          </c:tx>
          <c:spPr>
            <a:ln w="63500" cap="rnd">
              <a:solidFill>
                <a:schemeClr val="accent1">
                  <a:lumMod val="25000"/>
                  <a:lumOff val="75000"/>
                </a:schemeClr>
              </a:solidFill>
              <a:round/>
            </a:ln>
            <a:effectLst/>
          </c:spPr>
          <c:marker>
            <c:symbol val="circle"/>
            <c:size val="5"/>
            <c:spPr>
              <a:solidFill>
                <a:srgbClr val="0077DC"/>
              </a:solidFill>
              <a:ln w="9525">
                <a:solidFill>
                  <a:srgbClr val="0077DC"/>
                </a:solidFill>
              </a:ln>
              <a:effectLst/>
            </c:spPr>
          </c:marker>
          <c:cat>
            <c:strRef>
              <c:f>Sheet1!$A$2:$A$6</c:f>
              <c:strCache>
                <c:ptCount val="5"/>
                <c:pt idx="0">
                  <c:v>FY 2025</c:v>
                </c:pt>
                <c:pt idx="1">
                  <c:v>FY 2026</c:v>
                </c:pt>
                <c:pt idx="2">
                  <c:v>FY 2027</c:v>
                </c:pt>
                <c:pt idx="3">
                  <c:v>FY 2028</c:v>
                </c:pt>
                <c:pt idx="4">
                  <c:v>FY 2029</c:v>
                </c:pt>
              </c:strCache>
            </c:strRef>
          </c:cat>
          <c:val>
            <c:numRef>
              <c:f>Sheet1!$C$2:$C$6</c:f>
              <c:numCache>
                <c:formatCode>_(* #,##0_);_(* \(#,##0\);_(* "-"??_);_(@_)</c:formatCode>
                <c:ptCount val="5"/>
                <c:pt idx="0">
                  <c:v>180</c:v>
                </c:pt>
                <c:pt idx="1">
                  <c:v>180</c:v>
                </c:pt>
                <c:pt idx="2">
                  <c:v>180</c:v>
                </c:pt>
                <c:pt idx="3">
                  <c:v>180</c:v>
                </c:pt>
                <c:pt idx="4">
                  <c:v>180</c:v>
                </c:pt>
              </c:numCache>
            </c:numRef>
          </c:val>
          <c:smooth val="0"/>
          <c:extLst>
            <c:ext xmlns:c16="http://schemas.microsoft.com/office/drawing/2014/chart" uri="{C3380CC4-5D6E-409C-BE32-E72D297353CC}">
              <c16:uniqueId val="{00000001-4304-433F-9A6E-D7260B2DCB52}"/>
            </c:ext>
          </c:extLst>
        </c:ser>
        <c:dLbls>
          <c:showLegendKey val="0"/>
          <c:showVal val="0"/>
          <c:showCatName val="0"/>
          <c:showSerName val="0"/>
          <c:showPercent val="0"/>
          <c:showBubbleSize val="0"/>
        </c:dLbls>
        <c:marker val="1"/>
        <c:smooth val="0"/>
        <c:axId val="51880191"/>
        <c:axId val="49832063"/>
      </c:lineChart>
      <c:catAx>
        <c:axId val="5188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9832063"/>
        <c:crosses val="autoZero"/>
        <c:auto val="1"/>
        <c:lblAlgn val="ctr"/>
        <c:lblOffset val="100"/>
        <c:noMultiLvlLbl val="0"/>
      </c:catAx>
      <c:valAx>
        <c:axId val="49832063"/>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1880191"/>
        <c:crosses val="autoZero"/>
        <c:crossBetween val="between"/>
      </c:valAx>
      <c:spPr>
        <a:noFill/>
        <a:ln>
          <a:noFill/>
        </a:ln>
        <a:effectLst/>
      </c:spPr>
    </c:plotArea>
    <c:legend>
      <c:legendPos val="b"/>
      <c:layout>
        <c:manualLayout>
          <c:xMode val="edge"/>
          <c:yMode val="edge"/>
          <c:x val="0.41593399363793271"/>
          <c:y val="0.82459082249395899"/>
          <c:w val="0.16813189760693209"/>
          <c:h val="0.1444888096267035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5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408353640967175E-2"/>
          <c:y val="0.17718965313367926"/>
          <c:w val="0.91359164635903289"/>
          <c:h val="0.53426315541545411"/>
        </c:manualLayout>
      </c:layout>
      <c:barChart>
        <c:barDir val="col"/>
        <c:grouping val="clustered"/>
        <c:varyColors val="0"/>
        <c:ser>
          <c:idx val="0"/>
          <c:order val="0"/>
          <c:tx>
            <c:strRef>
              <c:f>Sheet1!$B$1</c:f>
              <c:strCache>
                <c:ptCount val="1"/>
                <c:pt idx="0">
                  <c:v>Balance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2025</c:v>
                </c:pt>
                <c:pt idx="1">
                  <c:v>FY 2026</c:v>
                </c:pt>
                <c:pt idx="2">
                  <c:v>FY 2027</c:v>
                </c:pt>
                <c:pt idx="3">
                  <c:v>FY 2028</c:v>
                </c:pt>
                <c:pt idx="4">
                  <c:v>FY 2029</c:v>
                </c:pt>
              </c:strCache>
            </c:strRef>
          </c:cat>
          <c:val>
            <c:numRef>
              <c:f>Sheet1!$B$2:$B$6</c:f>
              <c:numCache>
                <c:formatCode>_("$"* #,##0_);_("$"* \(#,##0\);_("$"* "-"??_);_(@_)</c:formatCode>
                <c:ptCount val="5"/>
                <c:pt idx="0">
                  <c:v>158000</c:v>
                </c:pt>
                <c:pt idx="1">
                  <c:v>201000</c:v>
                </c:pt>
                <c:pt idx="2">
                  <c:v>241900</c:v>
                </c:pt>
                <c:pt idx="3">
                  <c:v>280500</c:v>
                </c:pt>
                <c:pt idx="4">
                  <c:v>316300</c:v>
                </c:pt>
              </c:numCache>
            </c:numRef>
          </c:val>
          <c:extLst>
            <c:ext xmlns:c16="http://schemas.microsoft.com/office/drawing/2014/chart" uri="{C3380CC4-5D6E-409C-BE32-E72D297353CC}">
              <c16:uniqueId val="{00000000-3CE9-4EFF-BBD0-3509632FE2C5}"/>
            </c:ext>
          </c:extLst>
        </c:ser>
        <c:dLbls>
          <c:showLegendKey val="0"/>
          <c:showVal val="0"/>
          <c:showCatName val="0"/>
          <c:showSerName val="0"/>
          <c:showPercent val="0"/>
          <c:showBubbleSize val="0"/>
        </c:dLbls>
        <c:gapWidth val="50"/>
        <c:axId val="51880191"/>
        <c:axId val="49832063"/>
      </c:barChart>
      <c:lineChart>
        <c:grouping val="standard"/>
        <c:varyColors val="0"/>
        <c:ser>
          <c:idx val="1"/>
          <c:order val="1"/>
          <c:tx>
            <c:strRef>
              <c:f>Sheet1!$C$1</c:f>
              <c:strCache>
                <c:ptCount val="1"/>
                <c:pt idx="0">
                  <c:v>Target</c:v>
                </c:pt>
              </c:strCache>
            </c:strRef>
          </c:tx>
          <c:spPr>
            <a:ln w="63500" cap="rnd">
              <a:solidFill>
                <a:schemeClr val="accent1">
                  <a:lumMod val="25000"/>
                  <a:lumOff val="75000"/>
                </a:schemeClr>
              </a:solidFill>
              <a:round/>
            </a:ln>
            <a:effectLst/>
          </c:spPr>
          <c:marker>
            <c:symbol val="circle"/>
            <c:size val="5"/>
            <c:spPr>
              <a:solidFill>
                <a:srgbClr val="0077DC"/>
              </a:solidFill>
              <a:ln w="9525">
                <a:solidFill>
                  <a:srgbClr val="0077DC"/>
                </a:solidFill>
              </a:ln>
              <a:effectLst/>
            </c:spPr>
          </c:marker>
          <c:cat>
            <c:strRef>
              <c:f>Sheet1!$A$2:$A$6</c:f>
              <c:strCache>
                <c:ptCount val="5"/>
                <c:pt idx="0">
                  <c:v>FY 2025</c:v>
                </c:pt>
                <c:pt idx="1">
                  <c:v>FY 2026</c:v>
                </c:pt>
                <c:pt idx="2">
                  <c:v>FY 2027</c:v>
                </c:pt>
                <c:pt idx="3">
                  <c:v>FY 2028</c:v>
                </c:pt>
                <c:pt idx="4">
                  <c:v>FY 2029</c:v>
                </c:pt>
              </c:strCache>
            </c:strRef>
          </c:cat>
          <c:val>
            <c:numRef>
              <c:f>Sheet1!$C$2:$C$6</c:f>
              <c:numCache>
                <c:formatCode>_("$"* #,##0_);_("$"* \(#,##0\);_("$"* "-"??_);_(@_)</c:formatCode>
                <c:ptCount val="5"/>
                <c:pt idx="0">
                  <c:v>138526.02739726027</c:v>
                </c:pt>
                <c:pt idx="1">
                  <c:v>141731.50684931508</c:v>
                </c:pt>
                <c:pt idx="2">
                  <c:v>145282.19178082192</c:v>
                </c:pt>
                <c:pt idx="3">
                  <c:v>148882.19178082192</c:v>
                </c:pt>
                <c:pt idx="4">
                  <c:v>152778.08219178082</c:v>
                </c:pt>
              </c:numCache>
            </c:numRef>
          </c:val>
          <c:smooth val="0"/>
          <c:extLst>
            <c:ext xmlns:c16="http://schemas.microsoft.com/office/drawing/2014/chart" uri="{C3380CC4-5D6E-409C-BE32-E72D297353CC}">
              <c16:uniqueId val="{00000001-3CE9-4EFF-BBD0-3509632FE2C5}"/>
            </c:ext>
          </c:extLst>
        </c:ser>
        <c:dLbls>
          <c:showLegendKey val="0"/>
          <c:showVal val="0"/>
          <c:showCatName val="0"/>
          <c:showSerName val="0"/>
          <c:showPercent val="0"/>
          <c:showBubbleSize val="0"/>
        </c:dLbls>
        <c:marker val="1"/>
        <c:smooth val="0"/>
        <c:axId val="51880191"/>
        <c:axId val="49832063"/>
      </c:lineChart>
      <c:catAx>
        <c:axId val="51880191"/>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9832063"/>
        <c:crosses val="autoZero"/>
        <c:auto val="1"/>
        <c:lblAlgn val="ctr"/>
        <c:lblOffset val="100"/>
        <c:noMultiLvlLbl val="0"/>
      </c:catAx>
      <c:valAx>
        <c:axId val="498320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1880191"/>
        <c:crossesAt val="0"/>
        <c:crossBetween val="between"/>
      </c:valAx>
      <c:spPr>
        <a:noFill/>
        <a:ln>
          <a:noFill/>
        </a:ln>
        <a:effectLst/>
      </c:spPr>
    </c:plotArea>
    <c:legend>
      <c:legendPos val="b"/>
      <c:layout>
        <c:manualLayout>
          <c:xMode val="edge"/>
          <c:yMode val="edge"/>
          <c:x val="0.41593399363793271"/>
          <c:y val="0.82459082249395899"/>
          <c:w val="0.16813189760693209"/>
          <c:h val="0.1444888096267035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5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0.00889</cdr:x>
      <cdr:y>0</cdr:y>
    </cdr:from>
    <cdr:to>
      <cdr:x>0.90615</cdr:x>
      <cdr:y>0.13315</cdr:y>
    </cdr:to>
    <cdr:sp macro="" textlink="">
      <cdr:nvSpPr>
        <cdr:cNvPr id="3" name="TextBox 9">
          <a:extLst xmlns:a="http://schemas.openxmlformats.org/drawingml/2006/main">
            <a:ext uri="{FF2B5EF4-FFF2-40B4-BE49-F238E27FC236}">
              <a16:creationId xmlns:a16="http://schemas.microsoft.com/office/drawing/2014/main" id="{BBF41D63-F35D-4D15-D460-7A87EB9DF2B7}"/>
            </a:ext>
          </a:extLst>
        </cdr:cNvPr>
        <cdr:cNvSpPr txBox="1"/>
      </cdr:nvSpPr>
      <cdr:spPr>
        <a:xfrm xmlns:a="http://schemas.openxmlformats.org/drawingml/2006/main">
          <a:off x="77191" y="0"/>
          <a:ext cx="7794336"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kern="1200" dirty="0">
              <a:solidFill>
                <a:schemeClr val="accent1"/>
              </a:solidFill>
              <a:latin typeface="Calibri" panose="020F0502020204030204" pitchFamily="34" charset="0"/>
              <a:ea typeface="+mn-ea"/>
              <a:cs typeface="Calibri" panose="020F0502020204030204" pitchFamily="34" charset="0"/>
            </a:rPr>
            <a:t>Projected Fund Balance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4E275-39F5-40C1-8DE3-DF673DF00E45}"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5656A-33CA-47D4-AFD4-6D92A14D4068}" type="slidenum">
              <a:rPr lang="en-US" smtClean="0"/>
              <a:t>‹#›</a:t>
            </a:fld>
            <a:endParaRPr lang="en-US"/>
          </a:p>
        </p:txBody>
      </p:sp>
    </p:spTree>
    <p:extLst>
      <p:ext uri="{BB962C8B-B14F-4D97-AF65-F5344CB8AC3E}">
        <p14:creationId xmlns:p14="http://schemas.microsoft.com/office/powerpoint/2010/main" val="373571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A31F4-5855-448E-875F-A0DA0B93899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28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c5e3792ea_4_32:notes"/>
          <p:cNvSpPr>
            <a:spLocks noGrp="1" noRot="1" noChangeAspect="1"/>
          </p:cNvSpPr>
          <p:nvPr>
            <p:ph type="sldImg" idx="2"/>
          </p:nvPr>
        </p:nvSpPr>
        <p:spPr>
          <a:xfrm>
            <a:off x="407988" y="700088"/>
            <a:ext cx="6237287"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c5e3792ea_4_32:notes"/>
          <p:cNvSpPr txBox="1">
            <a:spLocks noGrp="1"/>
          </p:cNvSpPr>
          <p:nvPr>
            <p:ph type="body" idx="1"/>
          </p:nvPr>
        </p:nvSpPr>
        <p:spPr>
          <a:xfrm>
            <a:off x="705327" y="4444445"/>
            <a:ext cx="5642700" cy="42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13c5e3792ea_4_32:notes"/>
          <p:cNvSpPr txBox="1">
            <a:spLocks noGrp="1"/>
          </p:cNvSpPr>
          <p:nvPr>
            <p:ph type="sldNum" idx="12"/>
          </p:nvPr>
        </p:nvSpPr>
        <p:spPr>
          <a:xfrm>
            <a:off x="3995217" y="8887265"/>
            <a:ext cx="3056400" cy="467700"/>
          </a:xfrm>
          <a:prstGeom prst="rect">
            <a:avLst/>
          </a:prstGeom>
        </p:spPr>
        <p:txBody>
          <a:bodyPr spcFirstLastPara="1" wrap="square" lIns="93750" tIns="46875" rIns="93750" bIns="468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336970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c5e3792ea_4_32:notes"/>
          <p:cNvSpPr>
            <a:spLocks noGrp="1" noRot="1" noChangeAspect="1"/>
          </p:cNvSpPr>
          <p:nvPr>
            <p:ph type="sldImg" idx="2"/>
          </p:nvPr>
        </p:nvSpPr>
        <p:spPr>
          <a:xfrm>
            <a:off x="407988" y="700088"/>
            <a:ext cx="6237287"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c5e3792ea_4_32:notes"/>
          <p:cNvSpPr txBox="1">
            <a:spLocks noGrp="1"/>
          </p:cNvSpPr>
          <p:nvPr>
            <p:ph type="body" idx="1"/>
          </p:nvPr>
        </p:nvSpPr>
        <p:spPr>
          <a:xfrm>
            <a:off x="705327" y="4444445"/>
            <a:ext cx="5642700" cy="42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g13c5e3792ea_4_32:notes"/>
          <p:cNvSpPr txBox="1">
            <a:spLocks noGrp="1"/>
          </p:cNvSpPr>
          <p:nvPr>
            <p:ph type="sldNum" idx="12"/>
          </p:nvPr>
        </p:nvSpPr>
        <p:spPr>
          <a:xfrm>
            <a:off x="3995217" y="8887265"/>
            <a:ext cx="3056400" cy="467700"/>
          </a:xfrm>
          <a:prstGeom prst="rect">
            <a:avLst/>
          </a:prstGeom>
        </p:spPr>
        <p:txBody>
          <a:bodyPr spcFirstLastPara="1" wrap="square" lIns="93750" tIns="46875" rIns="93750" bIns="468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254128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b7c3e486_2_16:notes"/>
          <p:cNvSpPr txBox="1">
            <a:spLocks noGrp="1"/>
          </p:cNvSpPr>
          <p:nvPr>
            <p:ph type="body" idx="1"/>
          </p:nvPr>
        </p:nvSpPr>
        <p:spPr>
          <a:xfrm>
            <a:off x="705327" y="4444445"/>
            <a:ext cx="5642700" cy="42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e5b7c3e486_2_16:notes"/>
          <p:cNvSpPr>
            <a:spLocks noGrp="1" noRot="1" noChangeAspect="1"/>
          </p:cNvSpPr>
          <p:nvPr>
            <p:ph type="sldImg" idx="2"/>
          </p:nvPr>
        </p:nvSpPr>
        <p:spPr>
          <a:xfrm>
            <a:off x="407988" y="700088"/>
            <a:ext cx="6237287" cy="3509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309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Select photo and press ‘delete’ or ‘backspace’ to remove and replace with another photo</a:t>
            </a:r>
          </a:p>
          <a:p>
            <a:endParaRPr lang="en-US" dirty="0"/>
          </a:p>
        </p:txBody>
      </p:sp>
      <p:sp>
        <p:nvSpPr>
          <p:cNvPr id="4" name="Slide Number Placeholder 3"/>
          <p:cNvSpPr>
            <a:spLocks noGrp="1"/>
          </p:cNvSpPr>
          <p:nvPr>
            <p:ph type="sldNum" sz="quarter" idx="5"/>
          </p:nvPr>
        </p:nvSpPr>
        <p:spPr/>
        <p:txBody>
          <a:bodyPr/>
          <a:lstStyle/>
          <a:p>
            <a:fld id="{3B4C10A5-8FAD-4221-9465-30A4339B6D55}" type="slidenum">
              <a:rPr lang="en-US" smtClean="0"/>
              <a:t>34</a:t>
            </a:fld>
            <a:endParaRPr lang="en-US"/>
          </a:p>
        </p:txBody>
      </p:sp>
    </p:spTree>
    <p:extLst>
      <p:ext uri="{BB962C8B-B14F-4D97-AF65-F5344CB8AC3E}">
        <p14:creationId xmlns:p14="http://schemas.microsoft.com/office/powerpoint/2010/main" val="3937380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Select photo and press ‘delete’ or ‘backspace’ to remove and replace with another photo</a:t>
            </a:r>
          </a:p>
          <a:p>
            <a:endParaRPr lang="en-US" dirty="0"/>
          </a:p>
        </p:txBody>
      </p:sp>
      <p:sp>
        <p:nvSpPr>
          <p:cNvPr id="4" name="Slide Number Placeholder 3"/>
          <p:cNvSpPr>
            <a:spLocks noGrp="1"/>
          </p:cNvSpPr>
          <p:nvPr>
            <p:ph type="sldNum" sz="quarter" idx="5"/>
          </p:nvPr>
        </p:nvSpPr>
        <p:spPr/>
        <p:txBody>
          <a:bodyPr/>
          <a:lstStyle/>
          <a:p>
            <a:fld id="{3B4C10A5-8FAD-4221-9465-30A4339B6D55}" type="slidenum">
              <a:rPr lang="en-US" smtClean="0"/>
              <a:t>45</a:t>
            </a:fld>
            <a:endParaRPr lang="en-US"/>
          </a:p>
        </p:txBody>
      </p:sp>
    </p:spTree>
    <p:extLst>
      <p:ext uri="{BB962C8B-B14F-4D97-AF65-F5344CB8AC3E}">
        <p14:creationId xmlns:p14="http://schemas.microsoft.com/office/powerpoint/2010/main" val="247130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Select photo and press ‘delete’ or ‘backspace’ to remove and replace with another photo</a:t>
            </a:r>
          </a:p>
          <a:p>
            <a:endParaRPr lang="en-US" dirty="0"/>
          </a:p>
        </p:txBody>
      </p:sp>
      <p:sp>
        <p:nvSpPr>
          <p:cNvPr id="4" name="Slide Number Placeholder 3"/>
          <p:cNvSpPr>
            <a:spLocks noGrp="1"/>
          </p:cNvSpPr>
          <p:nvPr>
            <p:ph type="sldNum" sz="quarter" idx="5"/>
          </p:nvPr>
        </p:nvSpPr>
        <p:spPr/>
        <p:txBody>
          <a:bodyPr/>
          <a:lstStyle/>
          <a:p>
            <a:fld id="{3B4C10A5-8FAD-4221-9465-30A4339B6D55}" type="slidenum">
              <a:rPr lang="en-US" smtClean="0"/>
              <a:t>54</a:t>
            </a:fld>
            <a:endParaRPr lang="en-US"/>
          </a:p>
        </p:txBody>
      </p:sp>
    </p:spTree>
    <p:extLst>
      <p:ext uri="{BB962C8B-B14F-4D97-AF65-F5344CB8AC3E}">
        <p14:creationId xmlns:p14="http://schemas.microsoft.com/office/powerpoint/2010/main" val="124004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A31F4-5855-448E-875F-A0DA0B93899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48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580b4a02b_0_0:notes"/>
          <p:cNvSpPr>
            <a:spLocks noGrp="1" noRot="1" noChangeAspect="1"/>
          </p:cNvSpPr>
          <p:nvPr>
            <p:ph type="sldImg" idx="2"/>
          </p:nvPr>
        </p:nvSpPr>
        <p:spPr>
          <a:xfrm>
            <a:off x="407988" y="700088"/>
            <a:ext cx="6237287"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580b4a02b_0_0:notes"/>
          <p:cNvSpPr txBox="1">
            <a:spLocks noGrp="1"/>
          </p:cNvSpPr>
          <p:nvPr>
            <p:ph type="body" idx="1"/>
          </p:nvPr>
        </p:nvSpPr>
        <p:spPr>
          <a:xfrm>
            <a:off x="705327" y="4444445"/>
            <a:ext cx="5642700" cy="42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9580b4a02b_0_0:notes"/>
          <p:cNvSpPr txBox="1">
            <a:spLocks noGrp="1"/>
          </p:cNvSpPr>
          <p:nvPr>
            <p:ph type="sldNum" idx="12"/>
          </p:nvPr>
        </p:nvSpPr>
        <p:spPr>
          <a:xfrm>
            <a:off x="3995217" y="8887265"/>
            <a:ext cx="3056400" cy="467700"/>
          </a:xfrm>
          <a:prstGeom prst="rect">
            <a:avLst/>
          </a:prstGeom>
        </p:spPr>
        <p:txBody>
          <a:bodyPr spcFirstLastPara="1" wrap="square" lIns="93750" tIns="46875" rIns="93750" bIns="468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0088"/>
            <a:ext cx="6237287"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1" i="0" u="none" strike="noStrike" cap="none" smtClean="0">
                <a:solidFill>
                  <a:schemeClr val="dk1"/>
                </a:solidFill>
                <a:latin typeface="Arial"/>
                <a:ea typeface="Arial"/>
                <a:cs typeface="Arial"/>
                <a:sym typeface="Arial"/>
              </a:rPr>
              <a:t>20</a:t>
            </a:fld>
            <a:endParaRPr lang="en-US" sz="12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051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0088"/>
            <a:ext cx="6237287" cy="3509962"/>
          </a:xfrm>
        </p:spPr>
      </p:sp>
      <p:sp>
        <p:nvSpPr>
          <p:cNvPr id="3" name="Notes Placeholder 2"/>
          <p:cNvSpPr>
            <a:spLocks noGrp="1"/>
          </p:cNvSpPr>
          <p:nvPr>
            <p:ph type="body" idx="1"/>
          </p:nvPr>
        </p:nvSpPr>
        <p:spPr/>
        <p:txBody>
          <a:bodyPr>
            <a:normAutofit fontScale="85000" lnSpcReduction="20000"/>
          </a:bodyPr>
          <a:lstStyle/>
          <a:p>
            <a:pPr marL="0" marR="0">
              <a:spcBef>
                <a:spcPts val="0"/>
              </a:spcBef>
              <a:spcAft>
                <a:spcPts val="0"/>
              </a:spcAft>
            </a:pPr>
            <a:r>
              <a:rPr lang="en-US" sz="1800" dirty="0"/>
              <a:t>Molly</a:t>
            </a:r>
          </a:p>
          <a:p>
            <a:pPr marL="0" marR="0">
              <a:spcBef>
                <a:spcPts val="0"/>
              </a:spcBef>
              <a:spcAft>
                <a:spcPts val="0"/>
              </a:spcAft>
            </a:pPr>
            <a:r>
              <a:rPr lang="en-US" sz="1800" dirty="0"/>
              <a:t>Willdan Financial Services is a public finance services firm of 80 staff housed within the broader umbrella of the Willdan Group, a publicly traded engineering, energy, and sustainability solutions provider.  The team presenting today represents Willdan’s Real Estate and Economic Development practice, specializing in economic development strategic planning and infrastructure funding associated with population growth and real estate redevelopment.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core team responsible for data collection, analysis, and policy recommendations have worked collectively (and in most cases jointly) in 26 US states on more than 300 market, financial feasibility and economic development-related engagements.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Willdan excels at tying together the various plans, programs, infrastructure requirements, and budgetary constraints to successfully facilitate the implementation of the community’s desired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90991D33-946C-4C57-A6A5-684D7F4A3B23}" type="slidenum">
              <a:rPr lang="en-US" smtClean="0"/>
              <a:pPr/>
              <a:t>21</a:t>
            </a:fld>
            <a:endParaRPr lang="en-US" dirty="0"/>
          </a:p>
        </p:txBody>
      </p:sp>
    </p:spTree>
    <p:extLst>
      <p:ext uri="{BB962C8B-B14F-4D97-AF65-F5344CB8AC3E}">
        <p14:creationId xmlns:p14="http://schemas.microsoft.com/office/powerpoint/2010/main" val="114514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0088"/>
            <a:ext cx="6237287"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1" i="0" u="none" strike="noStrike" cap="none" smtClean="0">
                <a:solidFill>
                  <a:schemeClr val="dk1"/>
                </a:solidFill>
                <a:latin typeface="Arial"/>
                <a:ea typeface="Arial"/>
                <a:cs typeface="Arial"/>
                <a:sym typeface="Arial"/>
              </a:rPr>
              <a:t>23</a:t>
            </a:fld>
            <a:endParaRPr lang="en-US" sz="12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932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6a83d63ec_0_5:notes"/>
          <p:cNvSpPr>
            <a:spLocks noGrp="1" noRot="1" noChangeAspect="1"/>
          </p:cNvSpPr>
          <p:nvPr>
            <p:ph type="sldImg" idx="2"/>
          </p:nvPr>
        </p:nvSpPr>
        <p:spPr>
          <a:xfrm>
            <a:off x="407988" y="700088"/>
            <a:ext cx="6237287"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6a83d63ec_0_5:notes"/>
          <p:cNvSpPr txBox="1">
            <a:spLocks noGrp="1"/>
          </p:cNvSpPr>
          <p:nvPr>
            <p:ph type="body" idx="1"/>
          </p:nvPr>
        </p:nvSpPr>
        <p:spPr>
          <a:xfrm>
            <a:off x="705327" y="4444445"/>
            <a:ext cx="5642700" cy="42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86a83d63ec_0_5:notes"/>
          <p:cNvSpPr txBox="1">
            <a:spLocks noGrp="1"/>
          </p:cNvSpPr>
          <p:nvPr>
            <p:ph type="sldNum" idx="12"/>
          </p:nvPr>
        </p:nvSpPr>
        <p:spPr>
          <a:xfrm>
            <a:off x="3995217" y="8887265"/>
            <a:ext cx="3056400" cy="467700"/>
          </a:xfrm>
          <a:prstGeom prst="rect">
            <a:avLst/>
          </a:prstGeom>
        </p:spPr>
        <p:txBody>
          <a:bodyPr spcFirstLastPara="1" wrap="square" lIns="93750" tIns="46875" rIns="93750" bIns="468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2943699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f485e6475e_1_0:notes"/>
          <p:cNvSpPr>
            <a:spLocks noGrp="1" noRot="1" noChangeAspect="1"/>
          </p:cNvSpPr>
          <p:nvPr>
            <p:ph type="sldImg" idx="2"/>
          </p:nvPr>
        </p:nvSpPr>
        <p:spPr>
          <a:xfrm>
            <a:off x="407988" y="700088"/>
            <a:ext cx="6237287"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f485e6475e_1_0:notes"/>
          <p:cNvSpPr txBox="1">
            <a:spLocks noGrp="1"/>
          </p:cNvSpPr>
          <p:nvPr>
            <p:ph type="body" idx="1"/>
          </p:nvPr>
        </p:nvSpPr>
        <p:spPr>
          <a:xfrm>
            <a:off x="705327" y="4444445"/>
            <a:ext cx="5642700" cy="42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f485e6475e_1_0:notes"/>
          <p:cNvSpPr txBox="1">
            <a:spLocks noGrp="1"/>
          </p:cNvSpPr>
          <p:nvPr>
            <p:ph type="sldNum" idx="12"/>
          </p:nvPr>
        </p:nvSpPr>
        <p:spPr>
          <a:xfrm>
            <a:off x="3995217" y="8887265"/>
            <a:ext cx="3056400" cy="467700"/>
          </a:xfrm>
          <a:prstGeom prst="rect">
            <a:avLst/>
          </a:prstGeom>
        </p:spPr>
        <p:txBody>
          <a:bodyPr spcFirstLastPara="1" wrap="square" lIns="93750" tIns="46875" rIns="93750" bIns="46875"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313840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f485e6475e_1_0:notes"/>
          <p:cNvSpPr>
            <a:spLocks noGrp="1" noRot="1" noChangeAspect="1"/>
          </p:cNvSpPr>
          <p:nvPr>
            <p:ph type="sldImg" idx="2"/>
          </p:nvPr>
        </p:nvSpPr>
        <p:spPr>
          <a:xfrm>
            <a:off x="407988" y="700088"/>
            <a:ext cx="6237287"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f485e6475e_1_0:notes"/>
          <p:cNvSpPr txBox="1">
            <a:spLocks noGrp="1"/>
          </p:cNvSpPr>
          <p:nvPr>
            <p:ph type="body" idx="1"/>
          </p:nvPr>
        </p:nvSpPr>
        <p:spPr>
          <a:xfrm>
            <a:off x="705327" y="4444445"/>
            <a:ext cx="5642700" cy="42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f485e6475e_1_0:notes"/>
          <p:cNvSpPr txBox="1">
            <a:spLocks noGrp="1"/>
          </p:cNvSpPr>
          <p:nvPr>
            <p:ph type="sldNum" idx="12"/>
          </p:nvPr>
        </p:nvSpPr>
        <p:spPr>
          <a:xfrm>
            <a:off x="3995217" y="8887265"/>
            <a:ext cx="3056400" cy="467700"/>
          </a:xfrm>
          <a:prstGeom prst="rect">
            <a:avLst/>
          </a:prstGeom>
        </p:spPr>
        <p:txBody>
          <a:bodyPr spcFirstLastPara="1" wrap="square" lIns="93750" tIns="46875" rIns="93750" bIns="46875"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91817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2215073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358228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2B09630-D7E2-4275-A6F0-43F2F8C70CBB}"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58261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4177010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2B09630-D7E2-4275-A6F0-43F2F8C70CBB}"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8623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35292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934106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3875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ADFD23D-DEE2-4686-A8E3-F3978145AE19}"/>
              </a:ext>
            </a:extLst>
          </p:cNvPr>
          <p:cNvSpPr>
            <a:spLocks noGrp="1"/>
          </p:cNvSpPr>
          <p:nvPr>
            <p:ph type="pic" sz="quarter" idx="13" hasCustomPrompt="1"/>
          </p:nvPr>
        </p:nvSpPr>
        <p:spPr>
          <a:xfrm>
            <a:off x="504" y="0"/>
            <a:ext cx="12191495" cy="3274607"/>
          </a:xfrm>
          <a:solidFill>
            <a:schemeClr val="accent2"/>
          </a:solidFill>
        </p:spPr>
        <p:txBody>
          <a:bodyPr anchor="ctr"/>
          <a:lstStyle>
            <a:lvl1pPr marL="0" indent="0" algn="ctr">
              <a:buNone/>
              <a:defRPr/>
            </a:lvl1pPr>
          </a:lstStyle>
          <a:p>
            <a:r>
              <a:rPr lang="en-US" dirty="0"/>
              <a:t>Click or drag n drop picture</a:t>
            </a:r>
          </a:p>
        </p:txBody>
      </p:sp>
      <p:sp>
        <p:nvSpPr>
          <p:cNvPr id="25" name="Graphic 15">
            <a:extLst>
              <a:ext uri="{FF2B5EF4-FFF2-40B4-BE49-F238E27FC236}">
                <a16:creationId xmlns:a16="http://schemas.microsoft.com/office/drawing/2014/main" id="{A3D12C0F-1004-4457-A500-DF0B54AF516E}"/>
              </a:ext>
            </a:extLst>
          </p:cNvPr>
          <p:cNvSpPr/>
          <p:nvPr/>
        </p:nvSpPr>
        <p:spPr>
          <a:xfrm>
            <a:off x="7525998" y="3815628"/>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E1A46B5A-DB08-48DC-B5E1-298B10EC78BC}"/>
              </a:ext>
            </a:extLst>
          </p:cNvPr>
          <p:cNvSpPr>
            <a:spLocks noGrp="1"/>
          </p:cNvSpPr>
          <p:nvPr>
            <p:ph type="dt" sz="half" idx="10"/>
          </p:nvPr>
        </p:nvSpPr>
        <p:spPr>
          <a:xfrm>
            <a:off x="2794475" y="6356350"/>
            <a:ext cx="1335280" cy="365125"/>
          </a:xfrm>
        </p:spPr>
        <p:txBody>
          <a:bodyPr/>
          <a:lstStyle/>
          <a:p>
            <a:fld id="{0058625A-7BC9-4464-B162-D27EE376EA15}" type="datetimeFigureOut">
              <a:rPr lang="en-US" smtClean="0"/>
              <a:t>5/16/2023</a:t>
            </a:fld>
            <a:endParaRPr lang="en-US" dirty="0"/>
          </a:p>
        </p:txBody>
      </p:sp>
      <p:sp>
        <p:nvSpPr>
          <p:cNvPr id="5" name="Footer Placeholder 4">
            <a:extLst>
              <a:ext uri="{FF2B5EF4-FFF2-40B4-BE49-F238E27FC236}">
                <a16:creationId xmlns:a16="http://schemas.microsoft.com/office/drawing/2014/main" id="{0AA66625-1E34-4B35-B95E-11865B5FCD6E}"/>
              </a:ext>
            </a:extLst>
          </p:cNvPr>
          <p:cNvSpPr>
            <a:spLocks noGrp="1"/>
          </p:cNvSpPr>
          <p:nvPr>
            <p:ph type="ftr" sz="quarter" idx="11"/>
          </p:nvPr>
        </p:nvSpPr>
        <p:spPr>
          <a:xfrm>
            <a:off x="4332718" y="6356350"/>
            <a:ext cx="6493951" cy="365125"/>
          </a:xfrm>
        </p:spPr>
        <p:txBody>
          <a:bodyPr/>
          <a:lstStyle/>
          <a:p>
            <a:endParaRPr lang="en-US" dirty="0"/>
          </a:p>
        </p:txBody>
      </p:sp>
      <p:sp>
        <p:nvSpPr>
          <p:cNvPr id="6" name="Slide Number Placeholder 5">
            <a:extLst>
              <a:ext uri="{FF2B5EF4-FFF2-40B4-BE49-F238E27FC236}">
                <a16:creationId xmlns:a16="http://schemas.microsoft.com/office/drawing/2014/main" id="{6BCBA41B-2F2A-4A67-89A3-A53203EAE89C}"/>
              </a:ext>
            </a:extLst>
          </p:cNvPr>
          <p:cNvSpPr>
            <a:spLocks noGrp="1"/>
          </p:cNvSpPr>
          <p:nvPr>
            <p:ph type="sldNum" sz="quarter" idx="12"/>
          </p:nvPr>
        </p:nvSpPr>
        <p:spPr>
          <a:xfrm>
            <a:off x="11050381" y="6356350"/>
            <a:ext cx="808290" cy="365125"/>
          </a:xfrm>
        </p:spPr>
        <p:txBody>
          <a:bodyPr/>
          <a:lstStyle/>
          <a:p>
            <a:fld id="{0EF39199-82D4-45F3-9614-182B031743A4}" type="slidenum">
              <a:rPr lang="en-US" smtClean="0"/>
              <a:t>‹#›</a:t>
            </a:fld>
            <a:endParaRPr lang="en-US"/>
          </a:p>
        </p:txBody>
      </p:sp>
      <p:sp>
        <p:nvSpPr>
          <p:cNvPr id="19" name="Graphic 15">
            <a:extLst>
              <a:ext uri="{FF2B5EF4-FFF2-40B4-BE49-F238E27FC236}">
                <a16:creationId xmlns:a16="http://schemas.microsoft.com/office/drawing/2014/main" id="{CDD703C6-CF07-4466-B02C-37996C020464}"/>
              </a:ext>
            </a:extLst>
          </p:cNvPr>
          <p:cNvSpPr/>
          <p:nvPr/>
        </p:nvSpPr>
        <p:spPr>
          <a:xfrm>
            <a:off x="7525998" y="3815628"/>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24EDB186-DD7A-E73D-82FF-F9DC35B0BFB9}"/>
              </a:ext>
            </a:extLst>
          </p:cNvPr>
          <p:cNvGrpSpPr/>
          <p:nvPr/>
        </p:nvGrpSpPr>
        <p:grpSpPr>
          <a:xfrm rot="16200000">
            <a:off x="5991591" y="-2720343"/>
            <a:ext cx="208814" cy="12192002"/>
            <a:chOff x="3607634" y="1"/>
            <a:chExt cx="477676" cy="6866546"/>
          </a:xfrm>
          <a:effectLst/>
        </p:grpSpPr>
        <p:sp>
          <p:nvSpPr>
            <p:cNvPr id="10" name="Rectangle 9">
              <a:extLst>
                <a:ext uri="{FF2B5EF4-FFF2-40B4-BE49-F238E27FC236}">
                  <a16:creationId xmlns:a16="http://schemas.microsoft.com/office/drawing/2014/main" id="{3EAA7895-79F3-E88C-320C-B2636A745FBF}"/>
                </a:ext>
              </a:extLst>
            </p:cNvPr>
            <p:cNvSpPr/>
            <p:nvPr/>
          </p:nvSpPr>
          <p:spPr>
            <a:xfrm>
              <a:off x="3607634" y="1"/>
              <a:ext cx="477676" cy="5264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3418FF-3D5A-1E3D-C158-A08D9FB3957A}"/>
                </a:ext>
              </a:extLst>
            </p:cNvPr>
            <p:cNvSpPr/>
            <p:nvPr/>
          </p:nvSpPr>
          <p:spPr>
            <a:xfrm>
              <a:off x="3607634" y="5264349"/>
              <a:ext cx="477676" cy="1602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B28EDB-C172-D463-0674-F05D95CD9E76}"/>
                </a:ext>
              </a:extLst>
            </p:cNvPr>
            <p:cNvSpPr/>
            <p:nvPr/>
          </p:nvSpPr>
          <p:spPr>
            <a:xfrm>
              <a:off x="3607634" y="4372343"/>
              <a:ext cx="477676" cy="14545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 name="Title 1">
            <a:extLst>
              <a:ext uri="{FF2B5EF4-FFF2-40B4-BE49-F238E27FC236}">
                <a16:creationId xmlns:a16="http://schemas.microsoft.com/office/drawing/2014/main" id="{35F22254-6E09-468D-A9B8-6965E2B103E7}"/>
              </a:ext>
            </a:extLst>
          </p:cNvPr>
          <p:cNvSpPr>
            <a:spLocks noGrp="1"/>
          </p:cNvSpPr>
          <p:nvPr>
            <p:ph type="ctrTitle"/>
          </p:nvPr>
        </p:nvSpPr>
        <p:spPr>
          <a:xfrm>
            <a:off x="2794475" y="3603869"/>
            <a:ext cx="9064196" cy="1950897"/>
          </a:xfrm>
          <a:prstGeom prst="rect">
            <a:avLst/>
          </a:prstGeom>
        </p:spPr>
        <p:txBody>
          <a:bodyPr anchor="b"/>
          <a:lstStyle>
            <a:lvl1pPr algn="l">
              <a:defRPr sz="4800">
                <a:solidFill>
                  <a:schemeClr val="accent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350D98E-01CD-43AF-B183-B58D6F08CE96}"/>
              </a:ext>
            </a:extLst>
          </p:cNvPr>
          <p:cNvSpPr>
            <a:spLocks noGrp="1"/>
          </p:cNvSpPr>
          <p:nvPr>
            <p:ph type="subTitle" idx="1"/>
          </p:nvPr>
        </p:nvSpPr>
        <p:spPr>
          <a:xfrm>
            <a:off x="2794475" y="5653416"/>
            <a:ext cx="9064196" cy="602105"/>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1" name="Graphic 40">
            <a:extLst>
              <a:ext uri="{FF2B5EF4-FFF2-40B4-BE49-F238E27FC236}">
                <a16:creationId xmlns:a16="http://schemas.microsoft.com/office/drawing/2014/main" id="{17F1E561-D529-2DDC-59E3-210D587CF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2027" y="4366001"/>
            <a:ext cx="1369174" cy="1433664"/>
          </a:xfrm>
          <a:prstGeom prst="rect">
            <a:avLst/>
          </a:prstGeom>
        </p:spPr>
      </p:pic>
      <p:cxnSp>
        <p:nvCxnSpPr>
          <p:cNvPr id="7" name="Straight Connector 6">
            <a:extLst>
              <a:ext uri="{FF2B5EF4-FFF2-40B4-BE49-F238E27FC236}">
                <a16:creationId xmlns:a16="http://schemas.microsoft.com/office/drawing/2014/main" id="{0E8CB22E-9811-5F6F-08FE-ECB09195A1D9}"/>
              </a:ext>
            </a:extLst>
          </p:cNvPr>
          <p:cNvCxnSpPr/>
          <p:nvPr userDrawn="1"/>
        </p:nvCxnSpPr>
        <p:spPr>
          <a:xfrm>
            <a:off x="2447925" y="3876675"/>
            <a:ext cx="0" cy="25908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363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2DE7-2D06-430F-A0A8-A484A9F83DDE}"/>
              </a:ext>
            </a:extLst>
          </p:cNvPr>
          <p:cNvSpPr>
            <a:spLocks noGrp="1"/>
          </p:cNvSpPr>
          <p:nvPr>
            <p:ph type="title"/>
          </p:nvPr>
        </p:nvSpPr>
        <p:spPr>
          <a:xfrm>
            <a:off x="838200" y="23293"/>
            <a:ext cx="112014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7E9A5A-5D1D-4B1E-ADD4-BAAFCDA74222}"/>
              </a:ext>
            </a:extLst>
          </p:cNvPr>
          <p:cNvSpPr>
            <a:spLocks noGrp="1"/>
          </p:cNvSpPr>
          <p:nvPr>
            <p:ph idx="1"/>
          </p:nvPr>
        </p:nvSpPr>
        <p:spPr>
          <a:xfrm>
            <a:off x="838200" y="1740165"/>
            <a:ext cx="6755674" cy="4147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191435-F399-48F5-BBB2-B6A3E2AC8529}"/>
              </a:ext>
            </a:extLst>
          </p:cNvPr>
          <p:cNvSpPr>
            <a:spLocks noGrp="1"/>
          </p:cNvSpPr>
          <p:nvPr>
            <p:ph type="dt" sz="half" idx="10"/>
          </p:nvPr>
        </p:nvSpPr>
        <p:spPr/>
        <p:txBody>
          <a:bodyPr/>
          <a:lstStyle>
            <a:lvl1pPr>
              <a:defRPr>
                <a:solidFill>
                  <a:schemeClr val="tx1">
                    <a:lumMod val="50000"/>
                  </a:schemeClr>
                </a:solidFill>
              </a:defRPr>
            </a:lvl1pPr>
          </a:lstStyle>
          <a:p>
            <a:fld id="{3361C757-7C5E-42DF-AEDA-CC24C72F5D10}" type="datetimeFigureOut">
              <a:rPr lang="en-US" smtClean="0"/>
              <a:t>5/16/2023</a:t>
            </a:fld>
            <a:endParaRPr lang="en-US"/>
          </a:p>
        </p:txBody>
      </p:sp>
      <p:sp>
        <p:nvSpPr>
          <p:cNvPr id="5" name="Footer Placeholder 4">
            <a:extLst>
              <a:ext uri="{FF2B5EF4-FFF2-40B4-BE49-F238E27FC236}">
                <a16:creationId xmlns:a16="http://schemas.microsoft.com/office/drawing/2014/main" id="{D00801E0-95E5-492E-9711-4649BAC732DE}"/>
              </a:ext>
            </a:extLst>
          </p:cNvPr>
          <p:cNvSpPr>
            <a:spLocks noGrp="1"/>
          </p:cNvSpPr>
          <p:nvPr>
            <p:ph type="ftr" sz="quarter" idx="11"/>
          </p:nvPr>
        </p:nvSpPr>
        <p:spPr/>
        <p:txBody>
          <a:bodyPr/>
          <a:lstStyle>
            <a:lvl1pPr>
              <a:defRPr>
                <a:solidFill>
                  <a:schemeClr val="tx1">
                    <a:lumMod val="50000"/>
                  </a:schemeClr>
                </a:solidFill>
              </a:defRPr>
            </a:lvl1pPr>
          </a:lstStyle>
          <a:p>
            <a:endParaRPr lang="en-US"/>
          </a:p>
        </p:txBody>
      </p:sp>
      <p:sp>
        <p:nvSpPr>
          <p:cNvPr id="6" name="Slide Number Placeholder 5">
            <a:extLst>
              <a:ext uri="{FF2B5EF4-FFF2-40B4-BE49-F238E27FC236}">
                <a16:creationId xmlns:a16="http://schemas.microsoft.com/office/drawing/2014/main" id="{C93FC826-84EA-44BC-9F3B-3E63CD6FD99E}"/>
              </a:ext>
            </a:extLst>
          </p:cNvPr>
          <p:cNvSpPr>
            <a:spLocks noGrp="1"/>
          </p:cNvSpPr>
          <p:nvPr>
            <p:ph type="sldNum" sz="quarter" idx="12"/>
          </p:nvPr>
        </p:nvSpPr>
        <p:spPr/>
        <p:txBody>
          <a:bodyPr/>
          <a:lstStyle>
            <a:lvl1pPr>
              <a:defRPr>
                <a:solidFill>
                  <a:schemeClr val="tx1">
                    <a:lumMod val="50000"/>
                  </a:schemeClr>
                </a:solidFill>
              </a:defRPr>
            </a:lvl1pPr>
          </a:lstStyle>
          <a:p>
            <a:fld id="{E367C22F-AB3F-46E4-AC89-9A1975ABDE5C}" type="slidenum">
              <a:rPr lang="en-US" smtClean="0"/>
              <a:t>‹#›</a:t>
            </a:fld>
            <a:endParaRPr lang="en-US"/>
          </a:p>
        </p:txBody>
      </p:sp>
      <p:sp>
        <p:nvSpPr>
          <p:cNvPr id="8" name="Picture Placeholder 7">
            <a:extLst>
              <a:ext uri="{FF2B5EF4-FFF2-40B4-BE49-F238E27FC236}">
                <a16:creationId xmlns:a16="http://schemas.microsoft.com/office/drawing/2014/main" id="{9351EE4F-1232-4D50-B9CA-AD8456C2E1F5}"/>
              </a:ext>
            </a:extLst>
          </p:cNvPr>
          <p:cNvSpPr>
            <a:spLocks noGrp="1"/>
          </p:cNvSpPr>
          <p:nvPr>
            <p:ph type="pic" sz="quarter" idx="13" hasCustomPrompt="1"/>
          </p:nvPr>
        </p:nvSpPr>
        <p:spPr>
          <a:xfrm>
            <a:off x="7715250" y="1740165"/>
            <a:ext cx="4324350" cy="4147885"/>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667040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9" name="Graphic 15">
            <a:extLst>
              <a:ext uri="{FF2B5EF4-FFF2-40B4-BE49-F238E27FC236}">
                <a16:creationId xmlns:a16="http://schemas.microsoft.com/office/drawing/2014/main" id="{CDD703C6-CF07-4466-B02C-37996C020464}"/>
              </a:ext>
            </a:extLst>
          </p:cNvPr>
          <p:cNvSpPr/>
          <p:nvPr userDrawn="1"/>
        </p:nvSpPr>
        <p:spPr>
          <a:xfrm>
            <a:off x="-2181256" y="3815628"/>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179C34DA-5133-402D-BD0E-2B41D87DC734}"/>
              </a:ext>
            </a:extLst>
          </p:cNvPr>
          <p:cNvGrpSpPr/>
          <p:nvPr/>
        </p:nvGrpSpPr>
        <p:grpSpPr>
          <a:xfrm>
            <a:off x="4029391" y="1"/>
            <a:ext cx="330991" cy="6866546"/>
            <a:chOff x="3607634" y="1"/>
            <a:chExt cx="477676" cy="6866546"/>
          </a:xfrm>
        </p:grpSpPr>
        <p:sp>
          <p:nvSpPr>
            <p:cNvPr id="7" name="Rectangle 6">
              <a:extLst>
                <a:ext uri="{FF2B5EF4-FFF2-40B4-BE49-F238E27FC236}">
                  <a16:creationId xmlns:a16="http://schemas.microsoft.com/office/drawing/2014/main" id="{78DF4FF4-A73D-4B24-A618-936689A5295C}"/>
                </a:ext>
              </a:extLst>
            </p:cNvPr>
            <p:cNvSpPr/>
            <p:nvPr/>
          </p:nvSpPr>
          <p:spPr>
            <a:xfrm>
              <a:off x="3607634" y="1"/>
              <a:ext cx="477676" cy="52643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6F2BD5-2F86-403E-8803-81D12CA9BCCA}"/>
                </a:ext>
              </a:extLst>
            </p:cNvPr>
            <p:cNvSpPr/>
            <p:nvPr/>
          </p:nvSpPr>
          <p:spPr>
            <a:xfrm>
              <a:off x="3607634" y="5264349"/>
              <a:ext cx="477676" cy="1602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8E461E-7ED0-4A39-938B-618F9CF7DCCF}"/>
                </a:ext>
              </a:extLst>
            </p:cNvPr>
            <p:cNvSpPr/>
            <p:nvPr/>
          </p:nvSpPr>
          <p:spPr>
            <a:xfrm>
              <a:off x="3607634" y="4372343"/>
              <a:ext cx="477676" cy="14545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6" name="Picture Placeholder 25">
            <a:extLst>
              <a:ext uri="{FF2B5EF4-FFF2-40B4-BE49-F238E27FC236}">
                <a16:creationId xmlns:a16="http://schemas.microsoft.com/office/drawing/2014/main" id="{6ADFD23D-DEE2-4686-A8E3-F3978145AE19}"/>
              </a:ext>
            </a:extLst>
          </p:cNvPr>
          <p:cNvSpPr>
            <a:spLocks noGrp="1"/>
          </p:cNvSpPr>
          <p:nvPr>
            <p:ph type="pic" sz="quarter" idx="13" hasCustomPrompt="1"/>
          </p:nvPr>
        </p:nvSpPr>
        <p:spPr>
          <a:xfrm>
            <a:off x="4127619" y="-1"/>
            <a:ext cx="8064381" cy="6866547"/>
          </a:xfrm>
          <a:solidFill>
            <a:schemeClr val="accent2"/>
          </a:solidFill>
        </p:spPr>
        <p:txBody>
          <a:bodyPr anchor="ctr"/>
          <a:lstStyle>
            <a:lvl1pPr marL="0" indent="0" algn="ctr">
              <a:buNone/>
              <a:defRPr/>
            </a:lvl1pPr>
          </a:lstStyle>
          <a:p>
            <a:r>
              <a:rPr lang="en-US" dirty="0"/>
              <a:t>Click or drag n drop picture</a:t>
            </a:r>
          </a:p>
        </p:txBody>
      </p:sp>
      <p:sp>
        <p:nvSpPr>
          <p:cNvPr id="6" name="Slide Number Placeholder 5">
            <a:extLst>
              <a:ext uri="{FF2B5EF4-FFF2-40B4-BE49-F238E27FC236}">
                <a16:creationId xmlns:a16="http://schemas.microsoft.com/office/drawing/2014/main" id="{6BCBA41B-2F2A-4A67-89A3-A53203EAE89C}"/>
              </a:ext>
            </a:extLst>
          </p:cNvPr>
          <p:cNvSpPr>
            <a:spLocks noGrp="1"/>
          </p:cNvSpPr>
          <p:nvPr>
            <p:ph type="sldNum" sz="quarter" idx="12"/>
          </p:nvPr>
        </p:nvSpPr>
        <p:spPr>
          <a:xfrm>
            <a:off x="302926" y="6356350"/>
            <a:ext cx="808290" cy="365125"/>
          </a:xfrm>
        </p:spPr>
        <p:txBody>
          <a:bodyPr/>
          <a:lstStyle>
            <a:lvl1pPr algn="l">
              <a:defRPr/>
            </a:lvl1pPr>
          </a:lstStyle>
          <a:p>
            <a:fld id="{0EF39199-82D4-45F3-9614-182B031743A4}" type="slidenum">
              <a:rPr lang="en-US" smtClean="0"/>
              <a:pPr/>
              <a:t>‹#›</a:t>
            </a:fld>
            <a:endParaRPr lang="en-US"/>
          </a:p>
        </p:txBody>
      </p:sp>
      <p:pic>
        <p:nvPicPr>
          <p:cNvPr id="11" name="Graphic 10">
            <a:extLst>
              <a:ext uri="{FF2B5EF4-FFF2-40B4-BE49-F238E27FC236}">
                <a16:creationId xmlns:a16="http://schemas.microsoft.com/office/drawing/2014/main" id="{846F13E7-51C6-46F3-A13E-7679C9821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926" y="326044"/>
            <a:ext cx="2743201" cy="857756"/>
          </a:xfrm>
          <a:prstGeom prst="rect">
            <a:avLst/>
          </a:prstGeom>
        </p:spPr>
      </p:pic>
      <p:sp>
        <p:nvSpPr>
          <p:cNvPr id="2" name="Title 1">
            <a:extLst>
              <a:ext uri="{FF2B5EF4-FFF2-40B4-BE49-F238E27FC236}">
                <a16:creationId xmlns:a16="http://schemas.microsoft.com/office/drawing/2014/main" id="{35F22254-6E09-468D-A9B8-6965E2B103E7}"/>
              </a:ext>
            </a:extLst>
          </p:cNvPr>
          <p:cNvSpPr>
            <a:spLocks noGrp="1"/>
          </p:cNvSpPr>
          <p:nvPr>
            <p:ph type="ctrTitle"/>
          </p:nvPr>
        </p:nvSpPr>
        <p:spPr>
          <a:xfrm>
            <a:off x="302926" y="1538243"/>
            <a:ext cx="3653777" cy="3463227"/>
          </a:xfrm>
        </p:spPr>
        <p:txBody>
          <a:bodyPr anchor="b">
            <a:normAutofit/>
          </a:bodyPr>
          <a:lstStyle>
            <a:lvl1pPr algn="l">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350D98E-01CD-43AF-B183-B58D6F08CE96}"/>
              </a:ext>
            </a:extLst>
          </p:cNvPr>
          <p:cNvSpPr>
            <a:spLocks noGrp="1"/>
          </p:cNvSpPr>
          <p:nvPr>
            <p:ph type="subTitle" idx="1"/>
          </p:nvPr>
        </p:nvSpPr>
        <p:spPr>
          <a:xfrm>
            <a:off x="302926" y="5129656"/>
            <a:ext cx="3653777" cy="1330965"/>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4284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4086942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14"/>
        <p:cNvGrpSpPr/>
        <p:nvPr/>
      </p:nvGrpSpPr>
      <p:grpSpPr>
        <a:xfrm>
          <a:off x="0" y="0"/>
          <a:ext cx="0" cy="0"/>
          <a:chOff x="0" y="0"/>
          <a:chExt cx="0" cy="0"/>
        </a:xfrm>
      </p:grpSpPr>
      <p:sp>
        <p:nvSpPr>
          <p:cNvPr id="15" name="Google Shape;15;p2"/>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2"/>
          <p:cNvSpPr txBox="1">
            <a:spLocks noGrp="1"/>
          </p:cNvSpPr>
          <p:nvPr>
            <p:ph type="ctrTitle"/>
          </p:nvPr>
        </p:nvSpPr>
        <p:spPr>
          <a:xfrm>
            <a:off x="415600" y="719633"/>
            <a:ext cx="11360800" cy="1710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atin typeface="Calibri" panose="020F0502020204030204" pitchFamily="34" charset="0"/>
                <a:cs typeface="Calibri" panose="020F0502020204030204" pitchFamily="34" charset="0"/>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dirty="0"/>
          </a:p>
        </p:txBody>
      </p:sp>
      <p:sp>
        <p:nvSpPr>
          <p:cNvPr id="17" name="Google Shape;17;p2"/>
          <p:cNvSpPr txBox="1">
            <a:spLocks noGrp="1"/>
          </p:cNvSpPr>
          <p:nvPr>
            <p:ph type="subTitle" idx="1"/>
          </p:nvPr>
        </p:nvSpPr>
        <p:spPr>
          <a:xfrm>
            <a:off x="415600" y="2504747"/>
            <a:ext cx="5656800" cy="9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2133">
                <a:solidFill>
                  <a:schemeClr val="lt2"/>
                </a:solidFill>
                <a:latin typeface="Calibri" panose="020F0502020204030204" pitchFamily="34" charset="0"/>
                <a:cs typeface="Calibri" panose="020F0502020204030204" pitchFamily="34" charset="0"/>
              </a:defRPr>
            </a:lvl1pPr>
            <a:lvl2pPr lvl="1">
              <a:lnSpc>
                <a:spcPct val="100000"/>
              </a:lnSpc>
              <a:spcBef>
                <a:spcPts val="0"/>
              </a:spcBef>
              <a:spcAft>
                <a:spcPts val="0"/>
              </a:spcAft>
              <a:buClr>
                <a:schemeClr val="lt2"/>
              </a:buClr>
              <a:buSzPts val="1600"/>
              <a:buNone/>
              <a:defRPr sz="2133">
                <a:solidFill>
                  <a:schemeClr val="lt2"/>
                </a:solidFill>
              </a:defRPr>
            </a:lvl2pPr>
            <a:lvl3pPr lvl="2">
              <a:lnSpc>
                <a:spcPct val="100000"/>
              </a:lnSpc>
              <a:spcBef>
                <a:spcPts val="0"/>
              </a:spcBef>
              <a:spcAft>
                <a:spcPts val="0"/>
              </a:spcAft>
              <a:buClr>
                <a:schemeClr val="lt2"/>
              </a:buClr>
              <a:buSzPts val="1600"/>
              <a:buNone/>
              <a:defRPr sz="2133">
                <a:solidFill>
                  <a:schemeClr val="lt2"/>
                </a:solidFill>
              </a:defRPr>
            </a:lvl3pPr>
            <a:lvl4pPr lvl="3">
              <a:lnSpc>
                <a:spcPct val="100000"/>
              </a:lnSpc>
              <a:spcBef>
                <a:spcPts val="0"/>
              </a:spcBef>
              <a:spcAft>
                <a:spcPts val="0"/>
              </a:spcAft>
              <a:buClr>
                <a:schemeClr val="lt2"/>
              </a:buClr>
              <a:buSzPts val="1600"/>
              <a:buNone/>
              <a:defRPr sz="2133">
                <a:solidFill>
                  <a:schemeClr val="lt2"/>
                </a:solidFill>
              </a:defRPr>
            </a:lvl4pPr>
            <a:lvl5pPr lvl="4">
              <a:lnSpc>
                <a:spcPct val="100000"/>
              </a:lnSpc>
              <a:spcBef>
                <a:spcPts val="0"/>
              </a:spcBef>
              <a:spcAft>
                <a:spcPts val="0"/>
              </a:spcAft>
              <a:buClr>
                <a:schemeClr val="lt2"/>
              </a:buClr>
              <a:buSzPts val="1600"/>
              <a:buNone/>
              <a:defRPr sz="2133">
                <a:solidFill>
                  <a:schemeClr val="lt2"/>
                </a:solidFill>
              </a:defRPr>
            </a:lvl5pPr>
            <a:lvl6pPr lvl="5">
              <a:lnSpc>
                <a:spcPct val="100000"/>
              </a:lnSpc>
              <a:spcBef>
                <a:spcPts val="0"/>
              </a:spcBef>
              <a:spcAft>
                <a:spcPts val="0"/>
              </a:spcAft>
              <a:buClr>
                <a:schemeClr val="lt2"/>
              </a:buClr>
              <a:buSzPts val="1600"/>
              <a:buNone/>
              <a:defRPr sz="2133">
                <a:solidFill>
                  <a:schemeClr val="lt2"/>
                </a:solidFill>
              </a:defRPr>
            </a:lvl6pPr>
            <a:lvl7pPr lvl="6">
              <a:lnSpc>
                <a:spcPct val="100000"/>
              </a:lnSpc>
              <a:spcBef>
                <a:spcPts val="0"/>
              </a:spcBef>
              <a:spcAft>
                <a:spcPts val="0"/>
              </a:spcAft>
              <a:buClr>
                <a:schemeClr val="lt2"/>
              </a:buClr>
              <a:buSzPts val="1600"/>
              <a:buNone/>
              <a:defRPr sz="2133">
                <a:solidFill>
                  <a:schemeClr val="lt2"/>
                </a:solidFill>
              </a:defRPr>
            </a:lvl7pPr>
            <a:lvl8pPr lvl="7">
              <a:lnSpc>
                <a:spcPct val="100000"/>
              </a:lnSpc>
              <a:spcBef>
                <a:spcPts val="0"/>
              </a:spcBef>
              <a:spcAft>
                <a:spcPts val="0"/>
              </a:spcAft>
              <a:buClr>
                <a:schemeClr val="lt2"/>
              </a:buClr>
              <a:buSzPts val="1600"/>
              <a:buNone/>
              <a:defRPr sz="2133">
                <a:solidFill>
                  <a:schemeClr val="lt2"/>
                </a:solidFill>
              </a:defRPr>
            </a:lvl8pPr>
            <a:lvl9pPr lvl="8">
              <a:lnSpc>
                <a:spcPct val="100000"/>
              </a:lnSpc>
              <a:spcBef>
                <a:spcPts val="0"/>
              </a:spcBef>
              <a:spcAft>
                <a:spcPts val="0"/>
              </a:spcAft>
              <a:buClr>
                <a:schemeClr val="lt2"/>
              </a:buClr>
              <a:buSzPts val="1600"/>
              <a:buNone/>
              <a:defRPr sz="2133">
                <a:solidFill>
                  <a:schemeClr val="lt2"/>
                </a:solidFill>
              </a:defRPr>
            </a:lvl9pPr>
          </a:lstStyle>
          <a:p>
            <a:endParaRPr dirty="0"/>
          </a:p>
        </p:txBody>
      </p:sp>
    </p:spTree>
    <p:extLst>
      <p:ext uri="{BB962C8B-B14F-4D97-AF65-F5344CB8AC3E}">
        <p14:creationId xmlns:p14="http://schemas.microsoft.com/office/powerpoint/2010/main" val="3581741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19"/>
        <p:cNvGrpSpPr/>
        <p:nvPr/>
      </p:nvGrpSpPr>
      <p:grpSpPr>
        <a:xfrm>
          <a:off x="0" y="0"/>
          <a:ext cx="0" cy="0"/>
          <a:chOff x="0" y="0"/>
          <a:chExt cx="0" cy="0"/>
        </a:xfrm>
      </p:grpSpPr>
      <p:sp>
        <p:nvSpPr>
          <p:cNvPr id="20" name="Google Shape;20;p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1" name="Google Shape;21;p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dk1"/>
          </a:solidFill>
          <a:ln>
            <a:noFill/>
          </a:ln>
        </p:spPr>
      </p:sp>
      <p:sp>
        <p:nvSpPr>
          <p:cNvPr id="22" name="Google Shape;22;p3"/>
          <p:cNvSpPr txBox="1">
            <a:spLocks noGrp="1"/>
          </p:cNvSpPr>
          <p:nvPr>
            <p:ph type="title"/>
          </p:nvPr>
        </p:nvSpPr>
        <p:spPr>
          <a:xfrm>
            <a:off x="415600" y="719633"/>
            <a:ext cx="11360800" cy="17100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600"/>
              <a:buNone/>
              <a:defRPr sz="4800">
                <a:solidFill>
                  <a:srgbClr val="FFFFFF"/>
                </a:solidFill>
                <a:latin typeface="Calibri" panose="020F0502020204030204" pitchFamily="34" charset="0"/>
                <a:cs typeface="Calibri" panose="020F0502020204030204" pitchFamily="34" charset="0"/>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dirty="0"/>
          </a:p>
        </p:txBody>
      </p:sp>
      <p:sp>
        <p:nvSpPr>
          <p:cNvPr id="23" name="Google Shape;23;p3"/>
          <p:cNvSpPr txBox="1">
            <a:spLocks noGrp="1"/>
          </p:cNvSpPr>
          <p:nvPr>
            <p:ph type="sldNum" idx="12"/>
          </p:nvPr>
        </p:nvSpPr>
        <p:spPr>
          <a:xfrm>
            <a:off x="11577935" y="6436264"/>
            <a:ext cx="614400" cy="406400"/>
          </a:xfrm>
          <a:prstGeom prst="rect">
            <a:avLst/>
          </a:prstGeom>
        </p:spPr>
        <p:txBody>
          <a:bodyPr spcFirstLastPara="1" wrap="square" lIns="91425" tIns="91425" rIns="91425" bIns="91425" anchor="ctr" anchorCtr="0">
            <a:noAutofit/>
          </a:bodyPr>
          <a:lstStyle>
            <a:lvl1pPr lvl="0">
              <a:buNone/>
              <a:defRPr sz="1333">
                <a:solidFill>
                  <a:schemeClr val="accent1"/>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5983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a:off x="0" y="0"/>
            <a:ext cx="12192000" cy="1219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entury Gothic" panose="020B0502020202020204" pitchFamily="34" charset="0"/>
            </a:endParaRPr>
          </a:p>
        </p:txBody>
      </p:sp>
      <p:sp>
        <p:nvSpPr>
          <p:cNvPr id="35" name="Google Shape;35;p5"/>
          <p:cNvSpPr txBox="1">
            <a:spLocks noGrp="1"/>
          </p:cNvSpPr>
          <p:nvPr>
            <p:ph type="title"/>
          </p:nvPr>
        </p:nvSpPr>
        <p:spPr>
          <a:xfrm>
            <a:off x="99600" y="193800"/>
            <a:ext cx="11360800" cy="831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36" name="Google Shape;36;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atin typeface="Calibri" panose="020F0502020204030204" pitchFamily="34" charset="0"/>
                <a:cs typeface="Calibri" panose="020F0502020204030204" pitchFamily="34" charset="0"/>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dirty="0"/>
          </a:p>
        </p:txBody>
      </p:sp>
      <p:sp>
        <p:nvSpPr>
          <p:cNvPr id="37" name="Google Shape;37;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atin typeface="Calibri" panose="020F0502020204030204" pitchFamily="34" charset="0"/>
                <a:cs typeface="Calibri" panose="020F0502020204030204" pitchFamily="34" charset="0"/>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 name="Google Shape;23;p3">
            <a:extLst>
              <a:ext uri="{FF2B5EF4-FFF2-40B4-BE49-F238E27FC236}">
                <a16:creationId xmlns:a16="http://schemas.microsoft.com/office/drawing/2014/main" id="{432E51DF-202B-8E6D-5A3F-29EC4942519E}"/>
              </a:ext>
            </a:extLst>
          </p:cNvPr>
          <p:cNvSpPr txBox="1">
            <a:spLocks noGrp="1"/>
          </p:cNvSpPr>
          <p:nvPr>
            <p:ph type="sldNum" idx="12"/>
          </p:nvPr>
        </p:nvSpPr>
        <p:spPr>
          <a:xfrm>
            <a:off x="11577935" y="6436264"/>
            <a:ext cx="614400" cy="406400"/>
          </a:xfrm>
          <a:prstGeom prst="rect">
            <a:avLst/>
          </a:prstGeom>
        </p:spPr>
        <p:txBody>
          <a:bodyPr spcFirstLastPara="1" wrap="square" lIns="91425" tIns="91425" rIns="91425" bIns="91425" anchor="ctr" anchorCtr="0">
            <a:noAutofit/>
          </a:bodyPr>
          <a:lstStyle>
            <a:lvl1pPr lvl="0">
              <a:buNone/>
              <a:defRPr sz="1333">
                <a:solidFill>
                  <a:schemeClr val="accent1"/>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4909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cs typeface="Calibri" panose="020F0502020204030204" pitchFamily="34" charset="0"/>
            </a:endParaRPr>
          </a:p>
        </p:txBody>
      </p:sp>
      <p:sp>
        <p:nvSpPr>
          <p:cNvPr id="47" name="Google Shape;47;p7"/>
          <p:cNvSpPr txBox="1">
            <a:spLocks noGrp="1"/>
          </p:cNvSpPr>
          <p:nvPr>
            <p:ph type="title"/>
          </p:nvPr>
        </p:nvSpPr>
        <p:spPr>
          <a:xfrm>
            <a:off x="415633" y="667900"/>
            <a:ext cx="4170000" cy="243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48" name="Google Shape;48;p7"/>
          <p:cNvSpPr txBox="1">
            <a:spLocks noGrp="1"/>
          </p:cNvSpPr>
          <p:nvPr>
            <p:ph type="body" idx="1"/>
          </p:nvPr>
        </p:nvSpPr>
        <p:spPr>
          <a:xfrm>
            <a:off x="415600" y="3187533"/>
            <a:ext cx="4170000" cy="30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Clr>
                <a:schemeClr val="accent2"/>
              </a:buClr>
              <a:buSzPts val="1300"/>
              <a:buChar char="●"/>
              <a:defRPr>
                <a:solidFill>
                  <a:schemeClr val="accent2"/>
                </a:solidFill>
                <a:latin typeface="Century Gothic" panose="020B0502020202020204" pitchFamily="34" charset="0"/>
              </a:defRPr>
            </a:lvl1pPr>
            <a:lvl2pPr marL="1219170" lvl="1" indent="-397923">
              <a:spcBef>
                <a:spcPts val="2133"/>
              </a:spcBef>
              <a:spcAft>
                <a:spcPts val="0"/>
              </a:spcAft>
              <a:buClr>
                <a:schemeClr val="accent2"/>
              </a:buClr>
              <a:buSzPts val="1100"/>
              <a:buChar char="○"/>
              <a:defRPr>
                <a:solidFill>
                  <a:schemeClr val="accent2"/>
                </a:solidFill>
              </a:defRPr>
            </a:lvl2pPr>
            <a:lvl3pPr marL="1828754" lvl="2" indent="-397923">
              <a:spcBef>
                <a:spcPts val="2133"/>
              </a:spcBef>
              <a:spcAft>
                <a:spcPts val="0"/>
              </a:spcAft>
              <a:buClr>
                <a:schemeClr val="accent2"/>
              </a:buClr>
              <a:buSzPts val="1100"/>
              <a:buChar char="■"/>
              <a:defRPr>
                <a:solidFill>
                  <a:schemeClr val="accent2"/>
                </a:solidFill>
              </a:defRPr>
            </a:lvl3pPr>
            <a:lvl4pPr marL="2438339" lvl="3" indent="-397923">
              <a:spcBef>
                <a:spcPts val="2133"/>
              </a:spcBef>
              <a:spcAft>
                <a:spcPts val="0"/>
              </a:spcAft>
              <a:buClr>
                <a:schemeClr val="accent2"/>
              </a:buClr>
              <a:buSzPts val="1100"/>
              <a:buChar char="●"/>
              <a:defRPr>
                <a:solidFill>
                  <a:schemeClr val="accent2"/>
                </a:solidFill>
              </a:defRPr>
            </a:lvl4pPr>
            <a:lvl5pPr marL="3047924" lvl="4" indent="-397923">
              <a:spcBef>
                <a:spcPts val="2133"/>
              </a:spcBef>
              <a:spcAft>
                <a:spcPts val="0"/>
              </a:spcAft>
              <a:buClr>
                <a:schemeClr val="accent2"/>
              </a:buClr>
              <a:buSzPts val="1100"/>
              <a:buChar char="○"/>
              <a:defRPr>
                <a:solidFill>
                  <a:schemeClr val="accent2"/>
                </a:solidFill>
              </a:defRPr>
            </a:lvl5pPr>
            <a:lvl6pPr marL="3657509" lvl="5" indent="-397923">
              <a:spcBef>
                <a:spcPts val="2133"/>
              </a:spcBef>
              <a:spcAft>
                <a:spcPts val="0"/>
              </a:spcAft>
              <a:buClr>
                <a:schemeClr val="accent2"/>
              </a:buClr>
              <a:buSzPts val="1100"/>
              <a:buChar char="■"/>
              <a:defRPr>
                <a:solidFill>
                  <a:schemeClr val="accent2"/>
                </a:solidFill>
              </a:defRPr>
            </a:lvl6pPr>
            <a:lvl7pPr marL="4267093" lvl="6" indent="-397923">
              <a:spcBef>
                <a:spcPts val="2133"/>
              </a:spcBef>
              <a:spcAft>
                <a:spcPts val="0"/>
              </a:spcAft>
              <a:buClr>
                <a:schemeClr val="accent2"/>
              </a:buClr>
              <a:buSzPts val="1100"/>
              <a:buChar char="●"/>
              <a:defRPr>
                <a:solidFill>
                  <a:schemeClr val="accent2"/>
                </a:solidFill>
              </a:defRPr>
            </a:lvl7pPr>
            <a:lvl8pPr marL="4876678" lvl="7" indent="-397923">
              <a:spcBef>
                <a:spcPts val="2133"/>
              </a:spcBef>
              <a:spcAft>
                <a:spcPts val="0"/>
              </a:spcAft>
              <a:buClr>
                <a:schemeClr val="accent2"/>
              </a:buClr>
              <a:buSzPts val="1100"/>
              <a:buChar char="○"/>
              <a:defRPr>
                <a:solidFill>
                  <a:schemeClr val="accent2"/>
                </a:solidFill>
              </a:defRPr>
            </a:lvl8pPr>
            <a:lvl9pPr marL="5486263" lvl="8" indent="-397923">
              <a:spcBef>
                <a:spcPts val="2133"/>
              </a:spcBef>
              <a:spcAft>
                <a:spcPts val="2133"/>
              </a:spcAft>
              <a:buClr>
                <a:schemeClr val="accent2"/>
              </a:buClr>
              <a:buSzPts val="1100"/>
              <a:buChar char="■"/>
              <a:defRPr>
                <a:solidFill>
                  <a:schemeClr val="accent2"/>
                </a:solidFill>
              </a:defRPr>
            </a:lvl9pPr>
          </a:lstStyle>
          <a:p>
            <a:endParaRPr dirty="0"/>
          </a:p>
        </p:txBody>
      </p:sp>
      <p:sp>
        <p:nvSpPr>
          <p:cNvPr id="2" name="Google Shape;23;p3">
            <a:extLst>
              <a:ext uri="{FF2B5EF4-FFF2-40B4-BE49-F238E27FC236}">
                <a16:creationId xmlns:a16="http://schemas.microsoft.com/office/drawing/2014/main" id="{BAF2E16C-AD7C-57FF-070A-9398D396EB2C}"/>
              </a:ext>
            </a:extLst>
          </p:cNvPr>
          <p:cNvSpPr txBox="1">
            <a:spLocks noGrp="1"/>
          </p:cNvSpPr>
          <p:nvPr>
            <p:ph type="sldNum" idx="12"/>
          </p:nvPr>
        </p:nvSpPr>
        <p:spPr>
          <a:xfrm>
            <a:off x="11577935" y="6436264"/>
            <a:ext cx="614400" cy="406400"/>
          </a:xfrm>
          <a:prstGeom prst="rect">
            <a:avLst/>
          </a:prstGeom>
        </p:spPr>
        <p:txBody>
          <a:bodyPr spcFirstLastPara="1" wrap="square" lIns="91425" tIns="91425" rIns="91425" bIns="91425" anchor="ctr" anchorCtr="0">
            <a:noAutofit/>
          </a:bodyPr>
          <a:lstStyle>
            <a:lvl1pPr lvl="0">
              <a:buNone/>
              <a:defRPr sz="1333">
                <a:solidFill>
                  <a:schemeClr val="accent1"/>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5720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FFFFFF"/>
        </a:solid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15567" y="1064800"/>
            <a:ext cx="8330400" cy="4728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atin typeface="Calibri" panose="020F0502020204030204" pitchFamily="34" charset="0"/>
                <a:cs typeface="Calibri" panose="020F0502020204030204" pitchFamily="34" charset="0"/>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dirty="0"/>
          </a:p>
        </p:txBody>
      </p:sp>
      <p:sp>
        <p:nvSpPr>
          <p:cNvPr id="2" name="Google Shape;23;p3">
            <a:extLst>
              <a:ext uri="{FF2B5EF4-FFF2-40B4-BE49-F238E27FC236}">
                <a16:creationId xmlns:a16="http://schemas.microsoft.com/office/drawing/2014/main" id="{AC059897-6650-B450-80DD-90632A80FC29}"/>
              </a:ext>
            </a:extLst>
          </p:cNvPr>
          <p:cNvSpPr txBox="1">
            <a:spLocks noGrp="1"/>
          </p:cNvSpPr>
          <p:nvPr>
            <p:ph type="sldNum" idx="12"/>
          </p:nvPr>
        </p:nvSpPr>
        <p:spPr>
          <a:xfrm>
            <a:off x="11577935" y="6436264"/>
            <a:ext cx="614400" cy="406400"/>
          </a:xfrm>
          <a:prstGeom prst="rect">
            <a:avLst/>
          </a:prstGeom>
        </p:spPr>
        <p:txBody>
          <a:bodyPr spcFirstLastPara="1" wrap="square" lIns="91425" tIns="91425" rIns="91425" bIns="91425" anchor="ctr" anchorCtr="0">
            <a:noAutofit/>
          </a:bodyPr>
          <a:lstStyle>
            <a:lvl1pPr lvl="0">
              <a:buNone/>
              <a:defRPr sz="1333">
                <a:solidFill>
                  <a:schemeClr val="accent1"/>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77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 on Left">
  <p:cSld name="Blue on Left">
    <p:spTree>
      <p:nvGrpSpPr>
        <p:cNvPr id="1" name="Shape 55"/>
        <p:cNvGrpSpPr/>
        <p:nvPr/>
      </p:nvGrpSpPr>
      <p:grpSpPr>
        <a:xfrm>
          <a:off x="0" y="0"/>
          <a:ext cx="0" cy="0"/>
          <a:chOff x="0" y="0"/>
          <a:chExt cx="0" cy="0"/>
        </a:xfrm>
      </p:grpSpPr>
      <p:sp>
        <p:nvSpPr>
          <p:cNvPr id="56" name="Google Shape;56;p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entury Gothic" panose="020B0502020202020204" pitchFamily="34" charset="0"/>
            </a:endParaRPr>
          </a:p>
        </p:txBody>
      </p:sp>
      <p:sp>
        <p:nvSpPr>
          <p:cNvPr id="57" name="Google Shape;57;p9"/>
          <p:cNvSpPr txBox="1">
            <a:spLocks noGrp="1"/>
          </p:cNvSpPr>
          <p:nvPr>
            <p:ph type="title"/>
          </p:nvPr>
        </p:nvSpPr>
        <p:spPr>
          <a:xfrm>
            <a:off x="415067" y="667900"/>
            <a:ext cx="4939200" cy="2732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58" name="Google Shape;58;p9"/>
          <p:cNvSpPr txBox="1">
            <a:spLocks noGrp="1"/>
          </p:cNvSpPr>
          <p:nvPr>
            <p:ph type="subTitle" idx="1"/>
          </p:nvPr>
        </p:nvSpPr>
        <p:spPr>
          <a:xfrm>
            <a:off x="406400" y="3502300"/>
            <a:ext cx="4939200" cy="12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2133">
                <a:solidFill>
                  <a:schemeClr val="accent2"/>
                </a:solidFill>
                <a:latin typeface="Calibri" panose="020F0502020204030204" pitchFamily="34" charset="0"/>
                <a:cs typeface="Calibri" panose="020F0502020204030204" pitchFamily="34" charset="0"/>
              </a:defRPr>
            </a:lvl1pPr>
            <a:lvl2pPr lvl="1">
              <a:lnSpc>
                <a:spcPct val="100000"/>
              </a:lnSpc>
              <a:spcBef>
                <a:spcPts val="0"/>
              </a:spcBef>
              <a:spcAft>
                <a:spcPts val="0"/>
              </a:spcAft>
              <a:buClr>
                <a:schemeClr val="accent2"/>
              </a:buClr>
              <a:buSzPts val="1600"/>
              <a:buNone/>
              <a:defRPr sz="2133">
                <a:solidFill>
                  <a:schemeClr val="accent2"/>
                </a:solidFill>
              </a:defRPr>
            </a:lvl2pPr>
            <a:lvl3pPr lvl="2">
              <a:lnSpc>
                <a:spcPct val="100000"/>
              </a:lnSpc>
              <a:spcBef>
                <a:spcPts val="0"/>
              </a:spcBef>
              <a:spcAft>
                <a:spcPts val="0"/>
              </a:spcAft>
              <a:buClr>
                <a:schemeClr val="accent2"/>
              </a:buClr>
              <a:buSzPts val="1600"/>
              <a:buNone/>
              <a:defRPr sz="2133">
                <a:solidFill>
                  <a:schemeClr val="accent2"/>
                </a:solidFill>
              </a:defRPr>
            </a:lvl3pPr>
            <a:lvl4pPr lvl="3">
              <a:lnSpc>
                <a:spcPct val="100000"/>
              </a:lnSpc>
              <a:spcBef>
                <a:spcPts val="0"/>
              </a:spcBef>
              <a:spcAft>
                <a:spcPts val="0"/>
              </a:spcAft>
              <a:buClr>
                <a:schemeClr val="accent2"/>
              </a:buClr>
              <a:buSzPts val="1600"/>
              <a:buNone/>
              <a:defRPr sz="2133">
                <a:solidFill>
                  <a:schemeClr val="accent2"/>
                </a:solidFill>
              </a:defRPr>
            </a:lvl4pPr>
            <a:lvl5pPr lvl="4">
              <a:lnSpc>
                <a:spcPct val="100000"/>
              </a:lnSpc>
              <a:spcBef>
                <a:spcPts val="0"/>
              </a:spcBef>
              <a:spcAft>
                <a:spcPts val="0"/>
              </a:spcAft>
              <a:buClr>
                <a:schemeClr val="accent2"/>
              </a:buClr>
              <a:buSzPts val="1600"/>
              <a:buNone/>
              <a:defRPr sz="2133">
                <a:solidFill>
                  <a:schemeClr val="accent2"/>
                </a:solidFill>
              </a:defRPr>
            </a:lvl5pPr>
            <a:lvl6pPr lvl="5">
              <a:lnSpc>
                <a:spcPct val="100000"/>
              </a:lnSpc>
              <a:spcBef>
                <a:spcPts val="0"/>
              </a:spcBef>
              <a:spcAft>
                <a:spcPts val="0"/>
              </a:spcAft>
              <a:buClr>
                <a:schemeClr val="accent2"/>
              </a:buClr>
              <a:buSzPts val="1600"/>
              <a:buNone/>
              <a:defRPr sz="2133">
                <a:solidFill>
                  <a:schemeClr val="accent2"/>
                </a:solidFill>
              </a:defRPr>
            </a:lvl6pPr>
            <a:lvl7pPr lvl="6">
              <a:lnSpc>
                <a:spcPct val="100000"/>
              </a:lnSpc>
              <a:spcBef>
                <a:spcPts val="0"/>
              </a:spcBef>
              <a:spcAft>
                <a:spcPts val="0"/>
              </a:spcAft>
              <a:buClr>
                <a:schemeClr val="accent2"/>
              </a:buClr>
              <a:buSzPts val="1600"/>
              <a:buNone/>
              <a:defRPr sz="2133">
                <a:solidFill>
                  <a:schemeClr val="accent2"/>
                </a:solidFill>
              </a:defRPr>
            </a:lvl7pPr>
            <a:lvl8pPr lvl="7">
              <a:lnSpc>
                <a:spcPct val="100000"/>
              </a:lnSpc>
              <a:spcBef>
                <a:spcPts val="0"/>
              </a:spcBef>
              <a:spcAft>
                <a:spcPts val="0"/>
              </a:spcAft>
              <a:buClr>
                <a:schemeClr val="accent2"/>
              </a:buClr>
              <a:buSzPts val="1600"/>
              <a:buNone/>
              <a:defRPr sz="2133">
                <a:solidFill>
                  <a:schemeClr val="accent2"/>
                </a:solidFill>
              </a:defRPr>
            </a:lvl8pPr>
            <a:lvl9pPr lvl="8">
              <a:lnSpc>
                <a:spcPct val="100000"/>
              </a:lnSpc>
              <a:spcBef>
                <a:spcPts val="0"/>
              </a:spcBef>
              <a:spcAft>
                <a:spcPts val="0"/>
              </a:spcAft>
              <a:buClr>
                <a:schemeClr val="accent2"/>
              </a:buClr>
              <a:buSzPts val="1600"/>
              <a:buNone/>
              <a:defRPr sz="2133">
                <a:solidFill>
                  <a:schemeClr val="accent2"/>
                </a:solidFill>
              </a:defRPr>
            </a:lvl9pPr>
          </a:lstStyle>
          <a:p>
            <a:endParaRPr dirty="0"/>
          </a:p>
        </p:txBody>
      </p:sp>
      <p:sp>
        <p:nvSpPr>
          <p:cNvPr id="59" name="Google Shape;59;p9"/>
          <p:cNvSpPr txBox="1">
            <a:spLocks noGrp="1"/>
          </p:cNvSpPr>
          <p:nvPr>
            <p:ph type="body" idx="2"/>
          </p:nvPr>
        </p:nvSpPr>
        <p:spPr>
          <a:xfrm>
            <a:off x="6505367" y="667900"/>
            <a:ext cx="5272000" cy="5482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atin typeface="Calibri" panose="020F0502020204030204" pitchFamily="34" charset="0"/>
                <a:cs typeface="Calibri" panose="020F0502020204030204" pitchFamily="34" charset="0"/>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dirty="0"/>
          </a:p>
        </p:txBody>
      </p:sp>
      <p:sp>
        <p:nvSpPr>
          <p:cNvPr id="2" name="Google Shape;23;p3">
            <a:extLst>
              <a:ext uri="{FF2B5EF4-FFF2-40B4-BE49-F238E27FC236}">
                <a16:creationId xmlns:a16="http://schemas.microsoft.com/office/drawing/2014/main" id="{6F5FAD71-79FE-385E-4182-B8DF5899138E}"/>
              </a:ext>
            </a:extLst>
          </p:cNvPr>
          <p:cNvSpPr txBox="1">
            <a:spLocks noGrp="1"/>
          </p:cNvSpPr>
          <p:nvPr>
            <p:ph type="sldNum" idx="12"/>
          </p:nvPr>
        </p:nvSpPr>
        <p:spPr>
          <a:xfrm>
            <a:off x="11577935" y="6436264"/>
            <a:ext cx="614400" cy="406400"/>
          </a:xfrm>
          <a:prstGeom prst="rect">
            <a:avLst/>
          </a:prstGeom>
        </p:spPr>
        <p:txBody>
          <a:bodyPr spcFirstLastPara="1" wrap="square" lIns="91425" tIns="91425" rIns="91425" bIns="91425" anchor="ctr" anchorCtr="0">
            <a:noAutofit/>
          </a:bodyPr>
          <a:lstStyle>
            <a:lvl1pPr lvl="0">
              <a:buNone/>
              <a:defRPr sz="1333">
                <a:solidFill>
                  <a:schemeClr val="accent1"/>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17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70"/>
        <p:cNvGrpSpPr/>
        <p:nvPr/>
      </p:nvGrpSpPr>
      <p:grpSpPr>
        <a:xfrm>
          <a:off x="0" y="0"/>
          <a:ext cx="0" cy="0"/>
          <a:chOff x="0" y="0"/>
          <a:chExt cx="0" cy="0"/>
        </a:xfrm>
      </p:grpSpPr>
      <p:sp>
        <p:nvSpPr>
          <p:cNvPr id="71" name="Google Shape;71;p11"/>
          <p:cNvSpPr/>
          <p:nvPr userDrawn="1"/>
        </p:nvSpPr>
        <p:spPr>
          <a:xfrm>
            <a:off x="0" y="5927333"/>
            <a:ext cx="12192000" cy="9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entury Gothic" panose="020B0502020202020204" pitchFamily="34" charset="0"/>
            </a:endParaRPr>
          </a:p>
        </p:txBody>
      </p:sp>
      <p:sp>
        <p:nvSpPr>
          <p:cNvPr id="3" name="Google Shape;241;p27">
            <a:extLst>
              <a:ext uri="{FF2B5EF4-FFF2-40B4-BE49-F238E27FC236}">
                <a16:creationId xmlns:a16="http://schemas.microsoft.com/office/drawing/2014/main" id="{9B090918-F25B-179D-9E25-6BD284D7409B}"/>
              </a:ext>
            </a:extLst>
          </p:cNvPr>
          <p:cNvSpPr txBox="1">
            <a:spLocks noGrp="1"/>
          </p:cNvSpPr>
          <p:nvPr>
            <p:ph type="sldNum" idx="12"/>
          </p:nvPr>
        </p:nvSpPr>
        <p:spPr>
          <a:xfrm>
            <a:off x="11460411" y="6434789"/>
            <a:ext cx="731600" cy="524800"/>
          </a:xfrm>
          <a:prstGeom prst="rect">
            <a:avLst/>
          </a:prstGeom>
        </p:spPr>
        <p:txBody>
          <a:bodyPr spcFirstLastPara="1" wrap="square" lIns="91425" tIns="91425" rIns="91425" bIns="91425" anchor="ctr" anchorCtr="0">
            <a:noAutofit/>
          </a:bodyPr>
          <a:lstStyle>
            <a:lvl1pPr>
              <a:defRPr>
                <a:solidFill>
                  <a:schemeClr val="bg1"/>
                </a:solidFill>
              </a:defRPr>
            </a:lvl1pPr>
          </a:lstStyle>
          <a:p>
            <a:pPr algn="r"/>
            <a:fld id="{00000000-1234-1234-1234-123412341234}" type="slidenum">
              <a:rPr lang="en-US" smtClean="0"/>
              <a:pPr algn="r"/>
              <a:t>‹#›</a:t>
            </a:fld>
            <a:endParaRPr lang="en-US"/>
          </a:p>
        </p:txBody>
      </p:sp>
      <p:pic>
        <p:nvPicPr>
          <p:cNvPr id="4" name="Google Shape;165;p21">
            <a:extLst>
              <a:ext uri="{FF2B5EF4-FFF2-40B4-BE49-F238E27FC236}">
                <a16:creationId xmlns:a16="http://schemas.microsoft.com/office/drawing/2014/main" id="{A9007ED0-C4B3-BA46-D863-6D98187D59BE}"/>
              </a:ext>
            </a:extLst>
          </p:cNvPr>
          <p:cNvPicPr preferRelativeResize="0"/>
          <p:nvPr userDrawn="1"/>
        </p:nvPicPr>
        <p:blipFill>
          <a:blip r:embed="rId2">
            <a:alphaModFix/>
            <a:lum bright="70000" contrast="-70000"/>
          </a:blip>
          <a:stretch>
            <a:fillRect/>
          </a:stretch>
        </p:blipFill>
        <p:spPr>
          <a:xfrm>
            <a:off x="9933028" y="6213133"/>
            <a:ext cx="1832971" cy="644867"/>
          </a:xfrm>
          <a:prstGeom prst="rect">
            <a:avLst/>
          </a:prstGeom>
          <a:noFill/>
          <a:ln>
            <a:noFill/>
          </a:ln>
        </p:spPr>
      </p:pic>
    </p:spTree>
    <p:extLst>
      <p:ext uri="{BB962C8B-B14F-4D97-AF65-F5344CB8AC3E}">
        <p14:creationId xmlns:p14="http://schemas.microsoft.com/office/powerpoint/2010/main" val="3213494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Slide">
  <p:cSld name="Sub-Title Slide">
    <p:spTree>
      <p:nvGrpSpPr>
        <p:cNvPr id="1" name="Shape 83"/>
        <p:cNvGrpSpPr/>
        <p:nvPr/>
      </p:nvGrpSpPr>
      <p:grpSpPr>
        <a:xfrm>
          <a:off x="0" y="0"/>
          <a:ext cx="0" cy="0"/>
          <a:chOff x="0" y="0"/>
          <a:chExt cx="0" cy="0"/>
        </a:xfrm>
      </p:grpSpPr>
      <p:sp>
        <p:nvSpPr>
          <p:cNvPr id="84" name="Google Shape;84;p14"/>
          <p:cNvSpPr/>
          <p:nvPr/>
        </p:nvSpPr>
        <p:spPr>
          <a:xfrm>
            <a:off x="1027176" y="261869"/>
            <a:ext cx="5992799" cy="697096"/>
          </a:xfrm>
          <a:custGeom>
            <a:avLst/>
            <a:gdLst/>
            <a:ahLst/>
            <a:cxnLst/>
            <a:rect l="l" t="t" r="r" b="b"/>
            <a:pathLst>
              <a:path w="123478" h="19151" extrusionOk="0">
                <a:moveTo>
                  <a:pt x="1" y="0"/>
                </a:moveTo>
                <a:lnTo>
                  <a:pt x="3175" y="9593"/>
                </a:lnTo>
                <a:lnTo>
                  <a:pt x="1" y="19150"/>
                </a:lnTo>
                <a:lnTo>
                  <a:pt x="123478" y="19150"/>
                </a:lnTo>
                <a:lnTo>
                  <a:pt x="120303" y="9593"/>
                </a:lnTo>
                <a:lnTo>
                  <a:pt x="123478"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entury Gothic" panose="020B0502020202020204" pitchFamily="34" charset="0"/>
            </a:endParaRPr>
          </a:p>
        </p:txBody>
      </p:sp>
      <p:sp>
        <p:nvSpPr>
          <p:cNvPr id="85" name="Google Shape;85;p14"/>
          <p:cNvSpPr/>
          <p:nvPr/>
        </p:nvSpPr>
        <p:spPr>
          <a:xfrm>
            <a:off x="301409" y="576366"/>
            <a:ext cx="703588" cy="34689"/>
          </a:xfrm>
          <a:custGeom>
            <a:avLst/>
            <a:gdLst/>
            <a:ahLst/>
            <a:cxnLst/>
            <a:rect l="l" t="t" r="r" b="b"/>
            <a:pathLst>
              <a:path w="14497" h="953" extrusionOk="0">
                <a:moveTo>
                  <a:pt x="388" y="1"/>
                </a:moveTo>
                <a:lnTo>
                  <a:pt x="212" y="36"/>
                </a:lnTo>
                <a:lnTo>
                  <a:pt x="1" y="283"/>
                </a:lnTo>
                <a:lnTo>
                  <a:pt x="1" y="635"/>
                </a:lnTo>
                <a:lnTo>
                  <a:pt x="212" y="882"/>
                </a:lnTo>
                <a:lnTo>
                  <a:pt x="388" y="953"/>
                </a:lnTo>
                <a:lnTo>
                  <a:pt x="14108" y="953"/>
                </a:lnTo>
                <a:lnTo>
                  <a:pt x="14285" y="882"/>
                </a:lnTo>
                <a:lnTo>
                  <a:pt x="14496" y="635"/>
                </a:lnTo>
                <a:lnTo>
                  <a:pt x="14496" y="283"/>
                </a:lnTo>
                <a:lnTo>
                  <a:pt x="14285" y="36"/>
                </a:lnTo>
                <a:lnTo>
                  <a:pt x="14108" y="1"/>
                </a:lnTo>
                <a:close/>
              </a:path>
            </a:pathLst>
          </a:custGeom>
          <a:solidFill>
            <a:srgbClr val="0B53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4"/>
          <p:cNvSpPr/>
          <p:nvPr/>
        </p:nvSpPr>
        <p:spPr>
          <a:xfrm>
            <a:off x="7040463" y="576375"/>
            <a:ext cx="4852911" cy="34676"/>
          </a:xfrm>
          <a:custGeom>
            <a:avLst/>
            <a:gdLst/>
            <a:ahLst/>
            <a:cxnLst/>
            <a:rect l="l" t="t" r="r" b="b"/>
            <a:pathLst>
              <a:path w="146791" h="953" extrusionOk="0">
                <a:moveTo>
                  <a:pt x="424" y="1"/>
                </a:moveTo>
                <a:lnTo>
                  <a:pt x="212" y="36"/>
                </a:lnTo>
                <a:lnTo>
                  <a:pt x="1" y="283"/>
                </a:lnTo>
                <a:lnTo>
                  <a:pt x="1" y="635"/>
                </a:lnTo>
                <a:lnTo>
                  <a:pt x="212" y="882"/>
                </a:lnTo>
                <a:lnTo>
                  <a:pt x="424" y="953"/>
                </a:lnTo>
                <a:lnTo>
                  <a:pt x="146368" y="953"/>
                </a:lnTo>
                <a:lnTo>
                  <a:pt x="146579" y="882"/>
                </a:lnTo>
                <a:lnTo>
                  <a:pt x="146791" y="635"/>
                </a:lnTo>
                <a:lnTo>
                  <a:pt x="146791" y="283"/>
                </a:lnTo>
                <a:lnTo>
                  <a:pt x="146579" y="36"/>
                </a:lnTo>
                <a:lnTo>
                  <a:pt x="146368" y="1"/>
                </a:lnTo>
                <a:close/>
              </a:path>
            </a:pathLst>
          </a:custGeom>
          <a:solidFill>
            <a:srgbClr val="0B53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4"/>
          <p:cNvSpPr txBox="1">
            <a:spLocks noGrp="1"/>
          </p:cNvSpPr>
          <p:nvPr>
            <p:ph type="ctrTitle"/>
          </p:nvPr>
        </p:nvSpPr>
        <p:spPr>
          <a:xfrm>
            <a:off x="1295500" y="386703"/>
            <a:ext cx="5482400" cy="4028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Clr>
                <a:srgbClr val="FFFFFF"/>
              </a:buClr>
              <a:buSzPts val="1800"/>
              <a:buNone/>
              <a:defRPr sz="2400" i="0" u="none" strike="noStrike" cap="none">
                <a:solidFill>
                  <a:srgbClr val="FFFFFF"/>
                </a:solidFill>
              </a:defRPr>
            </a:lvl1pPr>
            <a:lvl2pPr marL="0" marR="0" lvl="1"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2pPr>
            <a:lvl3pPr marL="0" marR="0" lvl="2"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3pPr>
            <a:lvl4pPr marL="0" marR="0" lvl="3"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4pPr>
            <a:lvl5pPr marL="0" marR="0" lvl="4"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5pPr>
            <a:lvl6pPr marL="609585" marR="0" lvl="5"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6pPr>
            <a:lvl7pPr marL="1219170" marR="0" lvl="6"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7pPr>
            <a:lvl8pPr marL="1828754" marR="0" lvl="7"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8pPr>
            <a:lvl9pPr marL="2438339" marR="0" lvl="8" indent="0" algn="ctr" rtl="0">
              <a:spcBef>
                <a:spcPts val="0"/>
              </a:spcBef>
              <a:spcAft>
                <a:spcPts val="0"/>
              </a:spcAft>
              <a:buClr>
                <a:srgbClr val="FFFFFF"/>
              </a:buClr>
              <a:buSzPts val="1800"/>
              <a:buNone/>
              <a:defRPr sz="2400" b="0" i="0" u="none" strike="noStrike" cap="none">
                <a:solidFill>
                  <a:srgbClr val="FFFFFF"/>
                </a:solidFill>
                <a:latin typeface="Arial Black"/>
                <a:ea typeface="Arial Black"/>
                <a:cs typeface="Arial Black"/>
                <a:sym typeface="Arial Black"/>
              </a:defRPr>
            </a:lvl9pPr>
          </a:lstStyle>
          <a:p>
            <a:endParaRPr dirty="0"/>
          </a:p>
        </p:txBody>
      </p:sp>
      <p:sp>
        <p:nvSpPr>
          <p:cNvPr id="2" name="Google Shape;23;p3">
            <a:extLst>
              <a:ext uri="{FF2B5EF4-FFF2-40B4-BE49-F238E27FC236}">
                <a16:creationId xmlns:a16="http://schemas.microsoft.com/office/drawing/2014/main" id="{7D0A870B-6768-A3C7-906A-D2F3F6350124}"/>
              </a:ext>
            </a:extLst>
          </p:cNvPr>
          <p:cNvSpPr txBox="1">
            <a:spLocks noGrp="1"/>
          </p:cNvSpPr>
          <p:nvPr>
            <p:ph type="sldNum" idx="12"/>
          </p:nvPr>
        </p:nvSpPr>
        <p:spPr>
          <a:xfrm>
            <a:off x="11577935" y="6436264"/>
            <a:ext cx="614400" cy="406400"/>
          </a:xfrm>
          <a:prstGeom prst="rect">
            <a:avLst/>
          </a:prstGeom>
        </p:spPr>
        <p:txBody>
          <a:bodyPr spcFirstLastPara="1" wrap="square" lIns="91425" tIns="91425" rIns="91425" bIns="91425" anchor="ctr" anchorCtr="0">
            <a:noAutofit/>
          </a:bodyPr>
          <a:lstStyle>
            <a:lvl1pPr lvl="0">
              <a:buNone/>
              <a:defRPr sz="1333">
                <a:solidFill>
                  <a:schemeClr val="accent1"/>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2052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6;p9">
            <a:extLst>
              <a:ext uri="{FF2B5EF4-FFF2-40B4-BE49-F238E27FC236}">
                <a16:creationId xmlns:a16="http://schemas.microsoft.com/office/drawing/2014/main" id="{AE10B202-6B11-B265-1F7E-1BFB036B6D7F}"/>
              </a:ext>
            </a:extLst>
          </p:cNvPr>
          <p:cNvSpPr/>
          <p:nvPr userDrawn="1"/>
        </p:nvSpPr>
        <p:spPr>
          <a:xfrm>
            <a:off x="4775200" y="2137226"/>
            <a:ext cx="7416800" cy="2842309"/>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entury Gothic" panose="020B0502020202020204" pitchFamily="34" charset="0"/>
            </a:endParaRPr>
          </a:p>
        </p:txBody>
      </p:sp>
      <p:sp>
        <p:nvSpPr>
          <p:cNvPr id="4" name="Title 3">
            <a:extLst>
              <a:ext uri="{FF2B5EF4-FFF2-40B4-BE49-F238E27FC236}">
                <a16:creationId xmlns:a16="http://schemas.microsoft.com/office/drawing/2014/main" id="{9E187503-5854-4D3F-98D2-B5F4C17D0D36}"/>
              </a:ext>
            </a:extLst>
          </p:cNvPr>
          <p:cNvSpPr txBox="1">
            <a:spLocks/>
          </p:cNvSpPr>
          <p:nvPr userDrawn="1"/>
        </p:nvSpPr>
        <p:spPr>
          <a:xfrm>
            <a:off x="5080000" y="2895600"/>
            <a:ext cx="6604000" cy="1371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700" b="1" kern="1200">
                <a:solidFill>
                  <a:schemeClr val="accent5">
                    <a:lumMod val="75000"/>
                  </a:schemeClr>
                </a:solidFill>
                <a:latin typeface="Century Gothic" panose="020B0502020202020204" pitchFamily="34" charset="0"/>
                <a:ea typeface="+mj-ea"/>
                <a:cs typeface="Arial" panose="020B0604020202020204" pitchFamily="34" charset="0"/>
              </a:defRPr>
            </a:lvl1pPr>
          </a:lstStyle>
          <a:p>
            <a:endParaRPr lang="en-US" sz="2700" dirty="0">
              <a:solidFill>
                <a:schemeClr val="bg1"/>
              </a:solidFill>
            </a:endParaRPr>
          </a:p>
        </p:txBody>
      </p:sp>
      <p:sp>
        <p:nvSpPr>
          <p:cNvPr id="14" name="Subtitle 2">
            <a:extLst>
              <a:ext uri="{FF2B5EF4-FFF2-40B4-BE49-F238E27FC236}">
                <a16:creationId xmlns:a16="http://schemas.microsoft.com/office/drawing/2014/main" id="{8D147B56-2F22-4300-9FBE-12D02C7A8B63}"/>
              </a:ext>
            </a:extLst>
          </p:cNvPr>
          <p:cNvSpPr>
            <a:spLocks noGrp="1"/>
          </p:cNvSpPr>
          <p:nvPr>
            <p:ph type="subTitle" idx="1"/>
          </p:nvPr>
        </p:nvSpPr>
        <p:spPr>
          <a:xfrm>
            <a:off x="4876800" y="3001962"/>
            <a:ext cx="7112000" cy="1112839"/>
          </a:xfrm>
          <a:prstGeom prst="rect">
            <a:avLst/>
          </a:prstGeom>
        </p:spPr>
        <p:txBody>
          <a:bodyPr/>
          <a:lstStyle>
            <a:lvl1pPr marL="0" indent="0" algn="l">
              <a:buNone/>
              <a:defRPr sz="2800">
                <a:solidFill>
                  <a:srgbClr val="D6DDE4"/>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6" name="Straight Connector 5">
            <a:extLst>
              <a:ext uri="{FF2B5EF4-FFF2-40B4-BE49-F238E27FC236}">
                <a16:creationId xmlns:a16="http://schemas.microsoft.com/office/drawing/2014/main" id="{B3FE5ECC-7BE8-44FC-B1A6-8DEB5B668840}"/>
              </a:ext>
            </a:extLst>
          </p:cNvPr>
          <p:cNvCxnSpPr>
            <a:cxnSpLocks/>
          </p:cNvCxnSpPr>
          <p:nvPr userDrawn="1"/>
        </p:nvCxnSpPr>
        <p:spPr>
          <a:xfrm>
            <a:off x="609600" y="838200"/>
            <a:ext cx="10972800" cy="10357"/>
          </a:xfrm>
          <a:prstGeom prst="line">
            <a:avLst/>
          </a:prstGeom>
          <a:ln w="15875" cap="rnd">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9" name="Title Placeholder 1">
            <a:extLst>
              <a:ext uri="{FF2B5EF4-FFF2-40B4-BE49-F238E27FC236}">
                <a16:creationId xmlns:a16="http://schemas.microsoft.com/office/drawing/2014/main" id="{E3977BEA-8FA6-48CA-AD3A-B0907EAD3839}"/>
              </a:ext>
            </a:extLst>
          </p:cNvPr>
          <p:cNvSpPr>
            <a:spLocks noGrp="1"/>
          </p:cNvSpPr>
          <p:nvPr>
            <p:ph type="title"/>
          </p:nvPr>
        </p:nvSpPr>
        <p:spPr>
          <a:xfrm>
            <a:off x="609600" y="274637"/>
            <a:ext cx="10972800" cy="563563"/>
          </a:xfrm>
          <a:prstGeom prst="rect">
            <a:avLst/>
          </a:prstGeom>
        </p:spPr>
        <p:txBody>
          <a:bodyPr vert="horz" lIns="91440" tIns="45720" rIns="91440" bIns="45720" rtlCol="0" anchor="ctr">
            <a:noAutofit/>
          </a:bodyPr>
          <a:lstStyle>
            <a:lvl1pPr>
              <a:defRPr lang="en-US" sz="4800" b="0" i="0" u="none" strike="noStrike" cap="none" dirty="0">
                <a:solidFill>
                  <a:schemeClr val="accent1"/>
                </a:solidFill>
                <a:latin typeface="Calibri" panose="020F0502020204030204" pitchFamily="34" charset="0"/>
                <a:ea typeface="Merriweather"/>
                <a:cs typeface="Calibri" panose="020F0502020204030204" pitchFamily="34" charset="0"/>
                <a:sym typeface="Merriweather"/>
              </a:defRPr>
            </a:lvl1pPr>
          </a:lstStyle>
          <a:p>
            <a:endParaRPr lang="en-US" dirty="0"/>
          </a:p>
        </p:txBody>
      </p:sp>
      <p:sp>
        <p:nvSpPr>
          <p:cNvPr id="5" name="Google Shape;71;p11">
            <a:extLst>
              <a:ext uri="{FF2B5EF4-FFF2-40B4-BE49-F238E27FC236}">
                <a16:creationId xmlns:a16="http://schemas.microsoft.com/office/drawing/2014/main" id="{187AADAC-15D5-AB6A-60F8-B248D0EA84E9}"/>
              </a:ext>
            </a:extLst>
          </p:cNvPr>
          <p:cNvSpPr/>
          <p:nvPr userDrawn="1"/>
        </p:nvSpPr>
        <p:spPr>
          <a:xfrm>
            <a:off x="0" y="22405"/>
            <a:ext cx="12192000" cy="159017"/>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entury Gothic" panose="020B0502020202020204" pitchFamily="34" charset="0"/>
            </a:endParaRPr>
          </a:p>
        </p:txBody>
      </p:sp>
      <p:sp>
        <p:nvSpPr>
          <p:cNvPr id="11" name="Google Shape;103;p16">
            <a:extLst>
              <a:ext uri="{FF2B5EF4-FFF2-40B4-BE49-F238E27FC236}">
                <a16:creationId xmlns:a16="http://schemas.microsoft.com/office/drawing/2014/main" id="{0012CF99-69CF-6733-74D7-35D950D30BCF}"/>
              </a:ext>
            </a:extLst>
          </p:cNvPr>
          <p:cNvSpPr txBox="1">
            <a:spLocks noGrp="1"/>
          </p:cNvSpPr>
          <p:nvPr>
            <p:ph type="sldNum" idx="12"/>
          </p:nvPr>
        </p:nvSpPr>
        <p:spPr>
          <a:xfrm>
            <a:off x="9088867" y="6434800"/>
            <a:ext cx="3103200" cy="524800"/>
          </a:xfrm>
          <a:prstGeom prst="rect">
            <a:avLst/>
          </a:prstGeom>
        </p:spPr>
        <p:txBody>
          <a:bodyPr spcFirstLastPara="1" wrap="square" lIns="91425" tIns="91425" rIns="91425" bIns="91425" anchor="ctr" anchorCtr="0">
            <a:noAutofit/>
          </a:bodyPr>
          <a:lstStyle/>
          <a:p>
            <a:pPr algn="r"/>
            <a:fld id="{00000000-1234-1234-1234-123412341234}" type="slidenum">
              <a:rPr lang="en-US" smtClean="0"/>
              <a:pPr algn="r"/>
              <a:t>‹#›</a:t>
            </a:fld>
            <a:endParaRPr lang="en-US"/>
          </a:p>
        </p:txBody>
      </p:sp>
      <p:pic>
        <p:nvPicPr>
          <p:cNvPr id="12" name="Google Shape;165;p21">
            <a:extLst>
              <a:ext uri="{FF2B5EF4-FFF2-40B4-BE49-F238E27FC236}">
                <a16:creationId xmlns:a16="http://schemas.microsoft.com/office/drawing/2014/main" id="{6A7F117D-CDFC-0B81-3C05-7B12BBCC50DD}"/>
              </a:ext>
            </a:extLst>
          </p:cNvPr>
          <p:cNvPicPr preferRelativeResize="0"/>
          <p:nvPr userDrawn="1"/>
        </p:nvPicPr>
        <p:blipFill>
          <a:blip r:embed="rId3">
            <a:alphaModFix/>
          </a:blip>
          <a:stretch>
            <a:fillRect/>
          </a:stretch>
        </p:blipFill>
        <p:spPr>
          <a:xfrm>
            <a:off x="9933028" y="6213133"/>
            <a:ext cx="1832971" cy="644867"/>
          </a:xfrm>
          <a:prstGeom prst="rect">
            <a:avLst/>
          </a:prstGeom>
          <a:noFill/>
          <a:ln>
            <a:noFill/>
          </a:ln>
        </p:spPr>
      </p:pic>
    </p:spTree>
    <p:extLst>
      <p:ext uri="{BB962C8B-B14F-4D97-AF65-F5344CB8AC3E}">
        <p14:creationId xmlns:p14="http://schemas.microsoft.com/office/powerpoint/2010/main" val="3367198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Content and Takeaway BG">
    <p:spTree>
      <p:nvGrpSpPr>
        <p:cNvPr id="1" name=""/>
        <p:cNvGrpSpPr/>
        <p:nvPr/>
      </p:nvGrpSpPr>
      <p:grpSpPr>
        <a:xfrm>
          <a:off x="0" y="0"/>
          <a:ext cx="0" cy="0"/>
          <a:chOff x="0" y="0"/>
          <a:chExt cx="0" cy="0"/>
        </a:xfrm>
      </p:grpSpPr>
      <p:sp>
        <p:nvSpPr>
          <p:cNvPr id="5" name="Flowchart: Manual Input 9">
            <a:extLst>
              <a:ext uri="{FF2B5EF4-FFF2-40B4-BE49-F238E27FC236}">
                <a16:creationId xmlns:a16="http://schemas.microsoft.com/office/drawing/2014/main" id="{7C4F1FFF-5FF4-4E63-A85F-5422859091CC}"/>
              </a:ext>
            </a:extLst>
          </p:cNvPr>
          <p:cNvSpPr/>
          <p:nvPr userDrawn="1"/>
        </p:nvSpPr>
        <p:spPr>
          <a:xfrm rot="5400000" flipV="1">
            <a:off x="2647662" y="-2666950"/>
            <a:ext cx="6858580" cy="121913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3"/>
              <a:gd name="connsiteY0" fmla="*/ 5504 h 10000"/>
              <a:gd name="connsiteX1" fmla="*/ 10013 w 10013"/>
              <a:gd name="connsiteY1" fmla="*/ 0 h 10000"/>
              <a:gd name="connsiteX2" fmla="*/ 10013 w 10013"/>
              <a:gd name="connsiteY2" fmla="*/ 10000 h 10000"/>
              <a:gd name="connsiteX3" fmla="*/ 13 w 10013"/>
              <a:gd name="connsiteY3" fmla="*/ 10000 h 10000"/>
              <a:gd name="connsiteX4" fmla="*/ 0 w 10013"/>
              <a:gd name="connsiteY4" fmla="*/ 5504 h 10000"/>
              <a:gd name="connsiteX0" fmla="*/ 0 w 10013"/>
              <a:gd name="connsiteY0" fmla="*/ 12676 h 17172"/>
              <a:gd name="connsiteX1" fmla="*/ 9975 w 10013"/>
              <a:gd name="connsiteY1" fmla="*/ 0 h 17172"/>
              <a:gd name="connsiteX2" fmla="*/ 10013 w 10013"/>
              <a:gd name="connsiteY2" fmla="*/ 17172 h 17172"/>
              <a:gd name="connsiteX3" fmla="*/ 13 w 10013"/>
              <a:gd name="connsiteY3" fmla="*/ 17172 h 17172"/>
              <a:gd name="connsiteX4" fmla="*/ 0 w 10013"/>
              <a:gd name="connsiteY4" fmla="*/ 12676 h 17172"/>
              <a:gd name="connsiteX0" fmla="*/ 2 w 10002"/>
              <a:gd name="connsiteY0" fmla="*/ 13387 h 17172"/>
              <a:gd name="connsiteX1" fmla="*/ 9964 w 10002"/>
              <a:gd name="connsiteY1" fmla="*/ 0 h 17172"/>
              <a:gd name="connsiteX2" fmla="*/ 10002 w 10002"/>
              <a:gd name="connsiteY2" fmla="*/ 17172 h 17172"/>
              <a:gd name="connsiteX3" fmla="*/ 2 w 10002"/>
              <a:gd name="connsiteY3" fmla="*/ 17172 h 17172"/>
              <a:gd name="connsiteX4" fmla="*/ 2 w 10002"/>
              <a:gd name="connsiteY4" fmla="*/ 13387 h 17172"/>
              <a:gd name="connsiteX0" fmla="*/ 34 w 10001"/>
              <a:gd name="connsiteY0" fmla="*/ 11054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11054 h 17172"/>
              <a:gd name="connsiteX0" fmla="*/ 34 w 10001"/>
              <a:gd name="connsiteY0" fmla="*/ 7465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465 h 17172"/>
              <a:gd name="connsiteX0" fmla="*/ 34 w 10001"/>
              <a:gd name="connsiteY0" fmla="*/ 7609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609 h 1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7172">
                <a:moveTo>
                  <a:pt x="34" y="7609"/>
                </a:moveTo>
                <a:lnTo>
                  <a:pt x="9963" y="0"/>
                </a:lnTo>
                <a:cubicBezTo>
                  <a:pt x="9976" y="5724"/>
                  <a:pt x="9988" y="11448"/>
                  <a:pt x="10001" y="17172"/>
                </a:cubicBezTo>
                <a:lnTo>
                  <a:pt x="1" y="17172"/>
                </a:lnTo>
                <a:cubicBezTo>
                  <a:pt x="-3" y="15673"/>
                  <a:pt x="38" y="9108"/>
                  <a:pt x="34" y="7609"/>
                </a:cubicBezTo>
                <a:close/>
              </a:path>
            </a:pathLst>
          </a:custGeom>
          <a:solidFill>
            <a:srgbClr val="EAF6F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2" y="274320"/>
            <a:ext cx="11460903" cy="457200"/>
          </a:xfrm>
          <a:prstGeom prst="rect">
            <a:avLst/>
          </a:prstGeom>
        </p:spPr>
        <p:txBody>
          <a:bodyPr vert="horz" lIns="91440" tIns="45720" rIns="91440" bIns="45720" rtlCol="0" anchor="ctr">
            <a:noAutofit/>
          </a:bodyPr>
          <a:lstStyle>
            <a:lvl1pPr>
              <a:defRPr baseline="0"/>
            </a:lvl1pPr>
          </a:lstStyle>
          <a:p>
            <a:r>
              <a:rPr lang="en-US" dirty="0"/>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3" y="1005843"/>
            <a:ext cx="11460903" cy="444944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DCD5DE5-72FC-4A8D-882E-8E41F7EE0026}"/>
              </a:ext>
            </a:extLst>
          </p:cNvPr>
          <p:cNvSpPr>
            <a:spLocks noGrp="1"/>
          </p:cNvSpPr>
          <p:nvPr>
            <p:ph type="sldNum" sz="quarter" idx="4"/>
          </p:nvPr>
        </p:nvSpPr>
        <p:spPr>
          <a:xfrm>
            <a:off x="11728069" y="6466345"/>
            <a:ext cx="473763" cy="396571"/>
          </a:xfrm>
          <a:prstGeom prst="rect">
            <a:avLst/>
          </a:prstGeom>
          <a:noFill/>
          <a:ln>
            <a:solidFill>
              <a:schemeClr val="bg2">
                <a:lumMod val="60000"/>
                <a:lumOff val="40000"/>
              </a:schemeClr>
            </a:solid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dirty="0"/>
          </a:p>
        </p:txBody>
      </p:sp>
    </p:spTree>
    <p:extLst>
      <p:ext uri="{BB962C8B-B14F-4D97-AF65-F5344CB8AC3E}">
        <p14:creationId xmlns:p14="http://schemas.microsoft.com/office/powerpoint/2010/main" val="161312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3155050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5C27B2-F90A-1D3A-98ED-EA30A0BDAD14}"/>
              </a:ext>
            </a:extLst>
          </p:cNvPr>
          <p:cNvSpPr>
            <a:spLocks noGrp="1"/>
          </p:cNvSpPr>
          <p:nvPr>
            <p:ph type="dt" sz="half" idx="10"/>
          </p:nvPr>
        </p:nvSpPr>
        <p:spPr/>
        <p:txBody>
          <a:bodyPr/>
          <a:lstStyle/>
          <a:p>
            <a:fld id="{37691594-F014-4A63-AF5D-703D6B1221C9}" type="datetimeFigureOut">
              <a:rPr lang="en-US" smtClean="0"/>
              <a:t>5/16/2023</a:t>
            </a:fld>
            <a:endParaRPr lang="en-US"/>
          </a:p>
        </p:txBody>
      </p:sp>
      <p:sp>
        <p:nvSpPr>
          <p:cNvPr id="3" name="Footer Placeholder 2">
            <a:extLst>
              <a:ext uri="{FF2B5EF4-FFF2-40B4-BE49-F238E27FC236}">
                <a16:creationId xmlns:a16="http://schemas.microsoft.com/office/drawing/2014/main" id="{FA3508FB-FF14-C0C9-7392-03F70052A9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D50C2B-3B00-D4B8-2B44-D53BC2134A66}"/>
              </a:ext>
            </a:extLst>
          </p:cNvPr>
          <p:cNvSpPr>
            <a:spLocks noGrp="1"/>
          </p:cNvSpPr>
          <p:nvPr>
            <p:ph type="sldNum" sz="quarter" idx="12"/>
          </p:nvPr>
        </p:nvSpPr>
        <p:spPr/>
        <p:txBody>
          <a:bodyPr/>
          <a:lstStyle/>
          <a:p>
            <a:fld id="{65F656B6-336E-47AA-B8E0-30268590DAC1}" type="slidenum">
              <a:rPr lang="en-US" smtClean="0"/>
              <a:t>‹#›</a:t>
            </a:fld>
            <a:endParaRPr lang="en-US"/>
          </a:p>
        </p:txBody>
      </p:sp>
    </p:spTree>
    <p:extLst>
      <p:ext uri="{BB962C8B-B14F-4D97-AF65-F5344CB8AC3E}">
        <p14:creationId xmlns:p14="http://schemas.microsoft.com/office/powerpoint/2010/main" val="969912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Content and Takeaway BG">
    <p:spTree>
      <p:nvGrpSpPr>
        <p:cNvPr id="1" name=""/>
        <p:cNvGrpSpPr/>
        <p:nvPr/>
      </p:nvGrpSpPr>
      <p:grpSpPr>
        <a:xfrm>
          <a:off x="0" y="0"/>
          <a:ext cx="0" cy="0"/>
          <a:chOff x="0" y="0"/>
          <a:chExt cx="0" cy="0"/>
        </a:xfrm>
      </p:grpSpPr>
      <p:sp>
        <p:nvSpPr>
          <p:cNvPr id="5" name="Flowchart: Manual Input 9">
            <a:extLst>
              <a:ext uri="{FF2B5EF4-FFF2-40B4-BE49-F238E27FC236}">
                <a16:creationId xmlns:a16="http://schemas.microsoft.com/office/drawing/2014/main" id="{7C4F1FFF-5FF4-4E63-A85F-5422859091CC}"/>
              </a:ext>
            </a:extLst>
          </p:cNvPr>
          <p:cNvSpPr/>
          <p:nvPr userDrawn="1"/>
        </p:nvSpPr>
        <p:spPr>
          <a:xfrm rot="5400000" flipV="1">
            <a:off x="2843489" y="-2862777"/>
            <a:ext cx="6466927" cy="121913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3"/>
              <a:gd name="connsiteY0" fmla="*/ 5504 h 10000"/>
              <a:gd name="connsiteX1" fmla="*/ 10013 w 10013"/>
              <a:gd name="connsiteY1" fmla="*/ 0 h 10000"/>
              <a:gd name="connsiteX2" fmla="*/ 10013 w 10013"/>
              <a:gd name="connsiteY2" fmla="*/ 10000 h 10000"/>
              <a:gd name="connsiteX3" fmla="*/ 13 w 10013"/>
              <a:gd name="connsiteY3" fmla="*/ 10000 h 10000"/>
              <a:gd name="connsiteX4" fmla="*/ 0 w 10013"/>
              <a:gd name="connsiteY4" fmla="*/ 5504 h 10000"/>
              <a:gd name="connsiteX0" fmla="*/ 0 w 10013"/>
              <a:gd name="connsiteY0" fmla="*/ 12676 h 17172"/>
              <a:gd name="connsiteX1" fmla="*/ 9975 w 10013"/>
              <a:gd name="connsiteY1" fmla="*/ 0 h 17172"/>
              <a:gd name="connsiteX2" fmla="*/ 10013 w 10013"/>
              <a:gd name="connsiteY2" fmla="*/ 17172 h 17172"/>
              <a:gd name="connsiteX3" fmla="*/ 13 w 10013"/>
              <a:gd name="connsiteY3" fmla="*/ 17172 h 17172"/>
              <a:gd name="connsiteX4" fmla="*/ 0 w 10013"/>
              <a:gd name="connsiteY4" fmla="*/ 12676 h 17172"/>
              <a:gd name="connsiteX0" fmla="*/ 2 w 10002"/>
              <a:gd name="connsiteY0" fmla="*/ 13387 h 17172"/>
              <a:gd name="connsiteX1" fmla="*/ 9964 w 10002"/>
              <a:gd name="connsiteY1" fmla="*/ 0 h 17172"/>
              <a:gd name="connsiteX2" fmla="*/ 10002 w 10002"/>
              <a:gd name="connsiteY2" fmla="*/ 17172 h 17172"/>
              <a:gd name="connsiteX3" fmla="*/ 2 w 10002"/>
              <a:gd name="connsiteY3" fmla="*/ 17172 h 17172"/>
              <a:gd name="connsiteX4" fmla="*/ 2 w 10002"/>
              <a:gd name="connsiteY4" fmla="*/ 13387 h 17172"/>
              <a:gd name="connsiteX0" fmla="*/ 34 w 10001"/>
              <a:gd name="connsiteY0" fmla="*/ 11054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11054 h 17172"/>
              <a:gd name="connsiteX0" fmla="*/ 34 w 10001"/>
              <a:gd name="connsiteY0" fmla="*/ 7465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465 h 17172"/>
              <a:gd name="connsiteX0" fmla="*/ 34 w 10001"/>
              <a:gd name="connsiteY0" fmla="*/ 7609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609 h 1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7172">
                <a:moveTo>
                  <a:pt x="34" y="7609"/>
                </a:moveTo>
                <a:lnTo>
                  <a:pt x="9963" y="0"/>
                </a:lnTo>
                <a:cubicBezTo>
                  <a:pt x="9976" y="5724"/>
                  <a:pt x="9988" y="11448"/>
                  <a:pt x="10001" y="17172"/>
                </a:cubicBezTo>
                <a:lnTo>
                  <a:pt x="1" y="17172"/>
                </a:lnTo>
                <a:cubicBezTo>
                  <a:pt x="-3" y="15673"/>
                  <a:pt x="38" y="9108"/>
                  <a:pt x="34" y="7609"/>
                </a:cubicBezTo>
                <a:close/>
              </a:path>
            </a:pathLst>
          </a:custGeom>
          <a:solidFill>
            <a:srgbClr val="EAF6F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2" y="274320"/>
            <a:ext cx="11460903" cy="457200"/>
          </a:xfrm>
          <a:prstGeom prst="rect">
            <a:avLst/>
          </a:prstGeom>
        </p:spPr>
        <p:txBody>
          <a:bodyPr vert="horz" lIns="91440" tIns="45720" rIns="91440" bIns="45720" rtlCol="0" anchor="ctr">
            <a:noAutofit/>
          </a:bodyPr>
          <a:lstStyle>
            <a:lvl1pPr>
              <a:defRPr baseline="0"/>
            </a:lvl1pPr>
          </a:lstStyle>
          <a:p>
            <a:r>
              <a:rPr lang="en-US" dirty="0"/>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3" y="1005843"/>
            <a:ext cx="11460903" cy="444944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DCD5DE5-72FC-4A8D-882E-8E41F7EE0026}"/>
              </a:ext>
            </a:extLst>
          </p:cNvPr>
          <p:cNvSpPr>
            <a:spLocks noGrp="1"/>
          </p:cNvSpPr>
          <p:nvPr>
            <p:ph type="sldNum" sz="quarter" idx="4"/>
          </p:nvPr>
        </p:nvSpPr>
        <p:spPr>
          <a:xfrm>
            <a:off x="11728069" y="6466345"/>
            <a:ext cx="473763" cy="396571"/>
          </a:xfrm>
          <a:prstGeom prst="rect">
            <a:avLst/>
          </a:prstGeom>
          <a:noFill/>
          <a:ln>
            <a:solidFill>
              <a:schemeClr val="bg2">
                <a:lumMod val="60000"/>
                <a:lumOff val="40000"/>
              </a:schemeClr>
            </a:solid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dirty="0"/>
          </a:p>
        </p:txBody>
      </p:sp>
      <p:sp>
        <p:nvSpPr>
          <p:cNvPr id="10" name="TextBox 9">
            <a:extLst>
              <a:ext uri="{FF2B5EF4-FFF2-40B4-BE49-F238E27FC236}">
                <a16:creationId xmlns:a16="http://schemas.microsoft.com/office/drawing/2014/main" id="{89023235-C9BC-48BF-AABC-82F9CE23E58D}"/>
              </a:ext>
            </a:extLst>
          </p:cNvPr>
          <p:cNvSpPr txBox="1"/>
          <p:nvPr userDrawn="1"/>
        </p:nvSpPr>
        <p:spPr>
          <a:xfrm>
            <a:off x="5147743" y="6583680"/>
            <a:ext cx="2546764" cy="254044"/>
          </a:xfrm>
          <a:prstGeom prst="rect">
            <a:avLst/>
          </a:prstGeom>
          <a:solidFill>
            <a:schemeClr val="bg1"/>
          </a:solidFill>
        </p:spPr>
        <p:txBody>
          <a:bodyPr wrap="square" rtlCol="0">
            <a:spAutoFit/>
          </a:bodyPr>
          <a:lstStyle/>
          <a:p>
            <a:endParaRPr lang="en-US" sz="1051" b="0" i="0" dirty="0">
              <a:solidFill>
                <a:schemeClr val="bg2">
                  <a:lumMod val="60000"/>
                  <a:lumOff val="40000"/>
                </a:schemeClr>
              </a:solidFill>
            </a:endParaRPr>
          </a:p>
        </p:txBody>
      </p:sp>
    </p:spTree>
    <p:extLst>
      <p:ext uri="{BB962C8B-B14F-4D97-AF65-F5344CB8AC3E}">
        <p14:creationId xmlns:p14="http://schemas.microsoft.com/office/powerpoint/2010/main" val="1834437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A picture containing water, wave, ocean, nature&#10;&#10;Description automatically generated">
            <a:extLst>
              <a:ext uri="{FF2B5EF4-FFF2-40B4-BE49-F238E27FC236}">
                <a16:creationId xmlns:a16="http://schemas.microsoft.com/office/drawing/2014/main" id="{DF058202-06FC-4D65-B3B1-CCEA0D54009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72988" y="0"/>
            <a:ext cx="3825341" cy="6858000"/>
          </a:xfrm>
          <a:prstGeom prst="rect">
            <a:avLst/>
          </a:prstGeom>
        </p:spPr>
      </p:pic>
      <p:sp>
        <p:nvSpPr>
          <p:cNvPr id="19" name="Graphic 15">
            <a:extLst>
              <a:ext uri="{FF2B5EF4-FFF2-40B4-BE49-F238E27FC236}">
                <a16:creationId xmlns:a16="http://schemas.microsoft.com/office/drawing/2014/main" id="{7CF08019-0983-4A88-878A-BCBE2408B02C}"/>
              </a:ext>
            </a:extLst>
          </p:cNvPr>
          <p:cNvSpPr/>
          <p:nvPr/>
        </p:nvSpPr>
        <p:spPr>
          <a:xfrm>
            <a:off x="198095" y="326044"/>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sp>
        <p:nvSpPr>
          <p:cNvPr id="7" name="Rectangle 6">
            <a:extLst>
              <a:ext uri="{FF2B5EF4-FFF2-40B4-BE49-F238E27FC236}">
                <a16:creationId xmlns:a16="http://schemas.microsoft.com/office/drawing/2014/main" id="{78DF4FF4-A73D-4B24-A618-936689A5295C}"/>
              </a:ext>
            </a:extLst>
          </p:cNvPr>
          <p:cNvSpPr/>
          <p:nvPr/>
        </p:nvSpPr>
        <p:spPr>
          <a:xfrm>
            <a:off x="8379126" y="2078278"/>
            <a:ext cx="3825340" cy="26892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C8E461E-7ED0-4A39-938B-618F9CF7DCCF}"/>
              </a:ext>
            </a:extLst>
          </p:cNvPr>
          <p:cNvSpPr/>
          <p:nvPr/>
        </p:nvSpPr>
        <p:spPr>
          <a:xfrm>
            <a:off x="1190627" y="4366901"/>
            <a:ext cx="168154" cy="1660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itle 1">
            <a:extLst>
              <a:ext uri="{FF2B5EF4-FFF2-40B4-BE49-F238E27FC236}">
                <a16:creationId xmlns:a16="http://schemas.microsoft.com/office/drawing/2014/main" id="{35F22254-6E09-468D-A9B8-6965E2B103E7}"/>
              </a:ext>
            </a:extLst>
          </p:cNvPr>
          <p:cNvSpPr>
            <a:spLocks noGrp="1"/>
          </p:cNvSpPr>
          <p:nvPr>
            <p:ph type="ctrTitle"/>
          </p:nvPr>
        </p:nvSpPr>
        <p:spPr>
          <a:xfrm>
            <a:off x="1190627" y="1513064"/>
            <a:ext cx="7013336" cy="2689205"/>
          </a:xfrm>
        </p:spPr>
        <p:txBody>
          <a:bodyPr anchor="b">
            <a:normAutofit/>
          </a:bodyPr>
          <a:lstStyle>
            <a:lvl1pPr algn="l">
              <a:defRPr sz="4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350D98E-01CD-43AF-B183-B58D6F08CE96}"/>
              </a:ext>
            </a:extLst>
          </p:cNvPr>
          <p:cNvSpPr>
            <a:spLocks noGrp="1"/>
          </p:cNvSpPr>
          <p:nvPr>
            <p:ph type="subTitle" idx="1"/>
          </p:nvPr>
        </p:nvSpPr>
        <p:spPr>
          <a:xfrm>
            <a:off x="1461331" y="4366901"/>
            <a:ext cx="6748770" cy="1660185"/>
          </a:xfrm>
        </p:spPr>
        <p:txBody>
          <a:bodyPr>
            <a:normAutofit/>
          </a:bodyPr>
          <a:lstStyle>
            <a:lvl1pPr marL="0" indent="0" algn="l">
              <a:buNone/>
              <a:defRPr sz="20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A46B5A-DB08-48DC-B5E1-298B10EC78BC}"/>
              </a:ext>
            </a:extLst>
          </p:cNvPr>
          <p:cNvSpPr>
            <a:spLocks noGrp="1"/>
          </p:cNvSpPr>
          <p:nvPr>
            <p:ph type="dt" sz="half" idx="10"/>
          </p:nvPr>
        </p:nvSpPr>
        <p:spPr>
          <a:xfrm>
            <a:off x="1461331" y="6356350"/>
            <a:ext cx="1931794" cy="365125"/>
          </a:xfrm>
        </p:spPr>
        <p:txBody>
          <a:bodyPr/>
          <a:lstStyle/>
          <a:p>
            <a:fld id="{3361C757-7C5E-42DF-AEDA-CC24C72F5D10}" type="datetimeFigureOut">
              <a:rPr lang="en-US" smtClean="0"/>
              <a:t>5/16/2023</a:t>
            </a:fld>
            <a:endParaRPr lang="en-US" dirty="0"/>
          </a:p>
        </p:txBody>
      </p:sp>
      <p:sp>
        <p:nvSpPr>
          <p:cNvPr id="5" name="Footer Placeholder 4">
            <a:extLst>
              <a:ext uri="{FF2B5EF4-FFF2-40B4-BE49-F238E27FC236}">
                <a16:creationId xmlns:a16="http://schemas.microsoft.com/office/drawing/2014/main" id="{0AA66625-1E34-4B35-B95E-11865B5FCD6E}"/>
              </a:ext>
            </a:extLst>
          </p:cNvPr>
          <p:cNvSpPr>
            <a:spLocks noGrp="1"/>
          </p:cNvSpPr>
          <p:nvPr>
            <p:ph type="ftr" sz="quarter" idx="11"/>
          </p:nvPr>
        </p:nvSpPr>
        <p:spPr>
          <a:xfrm>
            <a:off x="3556012" y="6356350"/>
            <a:ext cx="4647951" cy="365125"/>
          </a:xfrm>
        </p:spPr>
        <p:txBody>
          <a:bodyPr/>
          <a:lstStyle>
            <a:lvl1pPr algn="r">
              <a:defRPr/>
            </a:lvl1pPr>
          </a:lstStyle>
          <a:p>
            <a:endParaRPr lang="en-US" dirty="0"/>
          </a:p>
        </p:txBody>
      </p:sp>
      <p:sp>
        <p:nvSpPr>
          <p:cNvPr id="6" name="Slide Number Placeholder 5">
            <a:extLst>
              <a:ext uri="{FF2B5EF4-FFF2-40B4-BE49-F238E27FC236}">
                <a16:creationId xmlns:a16="http://schemas.microsoft.com/office/drawing/2014/main" id="{6BCBA41B-2F2A-4A67-89A3-A53203EAE89C}"/>
              </a:ext>
            </a:extLst>
          </p:cNvPr>
          <p:cNvSpPr>
            <a:spLocks noGrp="1"/>
          </p:cNvSpPr>
          <p:nvPr>
            <p:ph type="sldNum" sz="quarter" idx="12"/>
          </p:nvPr>
        </p:nvSpPr>
        <p:spPr>
          <a:xfrm>
            <a:off x="11246785" y="6356350"/>
            <a:ext cx="808290" cy="365125"/>
          </a:xfrm>
        </p:spPr>
        <p:txBody>
          <a:bodyPr/>
          <a:lstStyle/>
          <a:p>
            <a:fld id="{E367C22F-AB3F-46E4-AC89-9A1975ABDE5C}" type="slidenum">
              <a:rPr lang="en-US" smtClean="0"/>
              <a:t>‹#›</a:t>
            </a:fld>
            <a:endParaRPr lang="en-US" dirty="0"/>
          </a:p>
        </p:txBody>
      </p:sp>
      <p:pic>
        <p:nvPicPr>
          <p:cNvPr id="11" name="Graphic 10">
            <a:extLst>
              <a:ext uri="{FF2B5EF4-FFF2-40B4-BE49-F238E27FC236}">
                <a16:creationId xmlns:a16="http://schemas.microsoft.com/office/drawing/2014/main" id="{846F13E7-51C6-46F3-A13E-7679C98219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729" y="2994002"/>
            <a:ext cx="2743201" cy="857756"/>
          </a:xfrm>
          <a:prstGeom prst="rect">
            <a:avLst/>
          </a:prstGeom>
        </p:spPr>
      </p:pic>
      <p:cxnSp>
        <p:nvCxnSpPr>
          <p:cNvPr id="13" name="Straight Connector 12">
            <a:extLst>
              <a:ext uri="{FF2B5EF4-FFF2-40B4-BE49-F238E27FC236}">
                <a16:creationId xmlns:a16="http://schemas.microsoft.com/office/drawing/2014/main" id="{3AC26B49-3A3F-42CC-B1AC-2E3CA5F5853C}"/>
              </a:ext>
            </a:extLst>
          </p:cNvPr>
          <p:cNvCxnSpPr>
            <a:cxnSpLocks/>
          </p:cNvCxnSpPr>
          <p:nvPr/>
        </p:nvCxnSpPr>
        <p:spPr>
          <a:xfrm>
            <a:off x="1190627" y="4272897"/>
            <a:ext cx="701333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762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11A65BB-19CA-4C13-BB00-C5F209691460}"/>
              </a:ext>
            </a:extLst>
          </p:cNvPr>
          <p:cNvSpPr/>
          <p:nvPr/>
        </p:nvSpPr>
        <p:spPr>
          <a:xfrm>
            <a:off x="3920795" y="3922520"/>
            <a:ext cx="623843" cy="2606467"/>
          </a:xfrm>
          <a:custGeom>
            <a:avLst/>
            <a:gdLst>
              <a:gd name="connsiteX0" fmla="*/ 623843 w 623843"/>
              <a:gd name="connsiteY0" fmla="*/ 0 h 2606467"/>
              <a:gd name="connsiteX1" fmla="*/ 393106 w 623843"/>
              <a:gd name="connsiteY1" fmla="*/ 0 h 2606467"/>
              <a:gd name="connsiteX2" fmla="*/ 393106 w 623843"/>
              <a:gd name="connsiteY2" fmla="*/ 2606467 h 2606467"/>
              <a:gd name="connsiteX3" fmla="*/ 0 w 623843"/>
              <a:gd name="connsiteY3" fmla="*/ 2606467 h 2606467"/>
            </a:gdLst>
            <a:ahLst/>
            <a:cxnLst>
              <a:cxn ang="0">
                <a:pos x="connsiteX0" y="connsiteY0"/>
              </a:cxn>
              <a:cxn ang="0">
                <a:pos x="connsiteX1" y="connsiteY1"/>
              </a:cxn>
              <a:cxn ang="0">
                <a:pos x="connsiteX2" y="connsiteY2"/>
              </a:cxn>
              <a:cxn ang="0">
                <a:pos x="connsiteX3" y="connsiteY3"/>
              </a:cxn>
            </a:cxnLst>
            <a:rect l="l" t="t" r="r" b="b"/>
            <a:pathLst>
              <a:path w="623843" h="2606467">
                <a:moveTo>
                  <a:pt x="623843" y="0"/>
                </a:moveTo>
                <a:lnTo>
                  <a:pt x="393106" y="0"/>
                </a:lnTo>
                <a:lnTo>
                  <a:pt x="393106" y="2606467"/>
                </a:lnTo>
                <a:lnTo>
                  <a:pt x="0" y="2606467"/>
                </a:lnTo>
              </a:path>
            </a:pathLst>
          </a:custGeom>
          <a:noFill/>
          <a:ln w="19050">
            <a:solidFill>
              <a:schemeClr val="accent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5" name="Graphic 15">
            <a:extLst>
              <a:ext uri="{FF2B5EF4-FFF2-40B4-BE49-F238E27FC236}">
                <a16:creationId xmlns:a16="http://schemas.microsoft.com/office/drawing/2014/main" id="{A3D12C0F-1004-4457-A500-DF0B54AF516E}"/>
              </a:ext>
            </a:extLst>
          </p:cNvPr>
          <p:cNvSpPr/>
          <p:nvPr/>
        </p:nvSpPr>
        <p:spPr>
          <a:xfrm>
            <a:off x="7525998" y="3815628"/>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179C34DA-5133-402D-BD0E-2B41D87DC734}"/>
              </a:ext>
            </a:extLst>
          </p:cNvPr>
          <p:cNvGrpSpPr/>
          <p:nvPr/>
        </p:nvGrpSpPr>
        <p:grpSpPr>
          <a:xfrm>
            <a:off x="3616180" y="1"/>
            <a:ext cx="330991" cy="6866546"/>
            <a:chOff x="3607634" y="1"/>
            <a:chExt cx="477676" cy="6866546"/>
          </a:xfrm>
        </p:grpSpPr>
        <p:sp>
          <p:nvSpPr>
            <p:cNvPr id="7" name="Rectangle 6">
              <a:extLst>
                <a:ext uri="{FF2B5EF4-FFF2-40B4-BE49-F238E27FC236}">
                  <a16:creationId xmlns:a16="http://schemas.microsoft.com/office/drawing/2014/main" id="{78DF4FF4-A73D-4B24-A618-936689A5295C}"/>
                </a:ext>
              </a:extLst>
            </p:cNvPr>
            <p:cNvSpPr/>
            <p:nvPr/>
          </p:nvSpPr>
          <p:spPr>
            <a:xfrm>
              <a:off x="3607634" y="1"/>
              <a:ext cx="477676" cy="52643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6F2BD5-2F86-403E-8803-81D12CA9BCCA}"/>
                </a:ext>
              </a:extLst>
            </p:cNvPr>
            <p:cNvSpPr/>
            <p:nvPr/>
          </p:nvSpPr>
          <p:spPr>
            <a:xfrm>
              <a:off x="3607634" y="5264349"/>
              <a:ext cx="477676" cy="1602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C8E461E-7ED0-4A39-938B-618F9CF7DCCF}"/>
                </a:ext>
              </a:extLst>
            </p:cNvPr>
            <p:cNvSpPr/>
            <p:nvPr/>
          </p:nvSpPr>
          <p:spPr>
            <a:xfrm>
              <a:off x="3607634" y="4372343"/>
              <a:ext cx="477676" cy="14545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 name="Title 1">
            <a:extLst>
              <a:ext uri="{FF2B5EF4-FFF2-40B4-BE49-F238E27FC236}">
                <a16:creationId xmlns:a16="http://schemas.microsoft.com/office/drawing/2014/main" id="{35F22254-6E09-468D-A9B8-6965E2B103E7}"/>
              </a:ext>
            </a:extLst>
          </p:cNvPr>
          <p:cNvSpPr>
            <a:spLocks noGrp="1"/>
          </p:cNvSpPr>
          <p:nvPr>
            <p:ph type="ctrTitle"/>
          </p:nvPr>
        </p:nvSpPr>
        <p:spPr>
          <a:xfrm>
            <a:off x="4725823" y="1513065"/>
            <a:ext cx="7132848" cy="2794016"/>
          </a:xfrm>
        </p:spPr>
        <p:txBody>
          <a:bodyPr anchor="b"/>
          <a:lstStyle>
            <a:lvl1pPr algn="l">
              <a:defRPr sz="48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350D98E-01CD-43AF-B183-B58D6F08CE96}"/>
              </a:ext>
            </a:extLst>
          </p:cNvPr>
          <p:cNvSpPr>
            <a:spLocks noGrp="1"/>
          </p:cNvSpPr>
          <p:nvPr>
            <p:ph type="subTitle" idx="1"/>
          </p:nvPr>
        </p:nvSpPr>
        <p:spPr>
          <a:xfrm>
            <a:off x="4725823" y="4435267"/>
            <a:ext cx="7132848" cy="1591819"/>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46B5A-DB08-48DC-B5E1-298B10EC78BC}"/>
              </a:ext>
            </a:extLst>
          </p:cNvPr>
          <p:cNvSpPr>
            <a:spLocks noGrp="1"/>
          </p:cNvSpPr>
          <p:nvPr>
            <p:ph type="dt" sz="half" idx="10"/>
          </p:nvPr>
        </p:nvSpPr>
        <p:spPr>
          <a:xfrm>
            <a:off x="4724400" y="6356350"/>
            <a:ext cx="1335280" cy="365125"/>
          </a:xfrm>
        </p:spPr>
        <p:txBody>
          <a:bodyPr/>
          <a:lstStyle/>
          <a:p>
            <a:fld id="{0058625A-7BC9-4464-B162-D27EE376EA15}" type="datetimeFigureOut">
              <a:rPr lang="en-US" smtClean="0"/>
              <a:t>5/16/2023</a:t>
            </a:fld>
            <a:endParaRPr lang="en-US" dirty="0"/>
          </a:p>
        </p:txBody>
      </p:sp>
      <p:sp>
        <p:nvSpPr>
          <p:cNvPr id="5" name="Footer Placeholder 4">
            <a:extLst>
              <a:ext uri="{FF2B5EF4-FFF2-40B4-BE49-F238E27FC236}">
                <a16:creationId xmlns:a16="http://schemas.microsoft.com/office/drawing/2014/main" id="{0AA66625-1E34-4B35-B95E-11865B5FCD6E}"/>
              </a:ext>
            </a:extLst>
          </p:cNvPr>
          <p:cNvSpPr>
            <a:spLocks noGrp="1"/>
          </p:cNvSpPr>
          <p:nvPr>
            <p:ph type="ftr" sz="quarter" idx="11"/>
          </p:nvPr>
        </p:nvSpPr>
        <p:spPr>
          <a:xfrm>
            <a:off x="6269030" y="6356350"/>
            <a:ext cx="4572000" cy="365125"/>
          </a:xfrm>
        </p:spPr>
        <p:txBody>
          <a:bodyPr/>
          <a:lstStyle/>
          <a:p>
            <a:endParaRPr lang="en-US" dirty="0"/>
          </a:p>
        </p:txBody>
      </p:sp>
      <p:sp>
        <p:nvSpPr>
          <p:cNvPr id="6" name="Slide Number Placeholder 5">
            <a:extLst>
              <a:ext uri="{FF2B5EF4-FFF2-40B4-BE49-F238E27FC236}">
                <a16:creationId xmlns:a16="http://schemas.microsoft.com/office/drawing/2014/main" id="{6BCBA41B-2F2A-4A67-89A3-A53203EAE89C}"/>
              </a:ext>
            </a:extLst>
          </p:cNvPr>
          <p:cNvSpPr>
            <a:spLocks noGrp="1"/>
          </p:cNvSpPr>
          <p:nvPr>
            <p:ph type="sldNum" sz="quarter" idx="12"/>
          </p:nvPr>
        </p:nvSpPr>
        <p:spPr>
          <a:xfrm>
            <a:off x="11050381" y="6356350"/>
            <a:ext cx="808290" cy="365125"/>
          </a:xfrm>
        </p:spPr>
        <p:txBody>
          <a:bodyPr/>
          <a:lstStyle/>
          <a:p>
            <a:fld id="{0EF39199-82D4-45F3-9614-182B031743A4}" type="slidenum">
              <a:rPr lang="en-US" smtClean="0"/>
              <a:t>‹#›</a:t>
            </a:fld>
            <a:endParaRPr lang="en-US" dirty="0"/>
          </a:p>
        </p:txBody>
      </p:sp>
      <p:pic>
        <p:nvPicPr>
          <p:cNvPr id="11" name="Graphic 10">
            <a:extLst>
              <a:ext uri="{FF2B5EF4-FFF2-40B4-BE49-F238E27FC236}">
                <a16:creationId xmlns:a16="http://schemas.microsoft.com/office/drawing/2014/main" id="{846F13E7-51C6-46F3-A13E-7679C9821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15470" y="326044"/>
            <a:ext cx="2743201" cy="857756"/>
          </a:xfrm>
          <a:prstGeom prst="rect">
            <a:avLst/>
          </a:prstGeom>
        </p:spPr>
      </p:pic>
      <p:sp>
        <p:nvSpPr>
          <p:cNvPr id="26" name="Picture Placeholder 25">
            <a:extLst>
              <a:ext uri="{FF2B5EF4-FFF2-40B4-BE49-F238E27FC236}">
                <a16:creationId xmlns:a16="http://schemas.microsoft.com/office/drawing/2014/main" id="{6ADFD23D-DEE2-4686-A8E3-F3978145AE19}"/>
              </a:ext>
            </a:extLst>
          </p:cNvPr>
          <p:cNvSpPr>
            <a:spLocks noGrp="1"/>
          </p:cNvSpPr>
          <p:nvPr>
            <p:ph type="pic" sz="quarter" idx="13" hasCustomPrompt="1"/>
          </p:nvPr>
        </p:nvSpPr>
        <p:spPr>
          <a:xfrm>
            <a:off x="505" y="0"/>
            <a:ext cx="3511550" cy="6858000"/>
          </a:xfrm>
          <a:solidFill>
            <a:schemeClr val="accent2"/>
          </a:solidFill>
        </p:spPr>
        <p:txBody>
          <a:bodyPr anchor="ctr"/>
          <a:lstStyle>
            <a:lvl1pPr marL="0" indent="0" algn="ctr">
              <a:buNone/>
              <a:defRPr/>
            </a:lvl1pPr>
          </a:lstStyle>
          <a:p>
            <a:r>
              <a:rPr lang="en-US" dirty="0"/>
              <a:t>Click or drag n drop picture</a:t>
            </a:r>
          </a:p>
        </p:txBody>
      </p:sp>
      <p:sp>
        <p:nvSpPr>
          <p:cNvPr id="19" name="Graphic 15">
            <a:extLst>
              <a:ext uri="{FF2B5EF4-FFF2-40B4-BE49-F238E27FC236}">
                <a16:creationId xmlns:a16="http://schemas.microsoft.com/office/drawing/2014/main" id="{CDD703C6-CF07-4466-B02C-37996C020464}"/>
              </a:ext>
            </a:extLst>
          </p:cNvPr>
          <p:cNvSpPr/>
          <p:nvPr userDrawn="1"/>
        </p:nvSpPr>
        <p:spPr>
          <a:xfrm>
            <a:off x="7525998" y="3815628"/>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1266713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9" name="Graphic 15">
            <a:extLst>
              <a:ext uri="{FF2B5EF4-FFF2-40B4-BE49-F238E27FC236}">
                <a16:creationId xmlns:a16="http://schemas.microsoft.com/office/drawing/2014/main" id="{CDD703C6-CF07-4466-B02C-37996C020464}"/>
              </a:ext>
            </a:extLst>
          </p:cNvPr>
          <p:cNvSpPr/>
          <p:nvPr userDrawn="1"/>
        </p:nvSpPr>
        <p:spPr>
          <a:xfrm>
            <a:off x="-2181256" y="3815628"/>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179C34DA-5133-402D-BD0E-2B41D87DC734}"/>
              </a:ext>
            </a:extLst>
          </p:cNvPr>
          <p:cNvGrpSpPr/>
          <p:nvPr/>
        </p:nvGrpSpPr>
        <p:grpSpPr>
          <a:xfrm>
            <a:off x="4029391" y="1"/>
            <a:ext cx="330991" cy="6866546"/>
            <a:chOff x="3607634" y="1"/>
            <a:chExt cx="477676" cy="6866546"/>
          </a:xfrm>
        </p:grpSpPr>
        <p:sp>
          <p:nvSpPr>
            <p:cNvPr id="7" name="Rectangle 6">
              <a:extLst>
                <a:ext uri="{FF2B5EF4-FFF2-40B4-BE49-F238E27FC236}">
                  <a16:creationId xmlns:a16="http://schemas.microsoft.com/office/drawing/2014/main" id="{78DF4FF4-A73D-4B24-A618-936689A5295C}"/>
                </a:ext>
              </a:extLst>
            </p:cNvPr>
            <p:cNvSpPr/>
            <p:nvPr/>
          </p:nvSpPr>
          <p:spPr>
            <a:xfrm>
              <a:off x="3607634" y="1"/>
              <a:ext cx="477676" cy="52643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6F2BD5-2F86-403E-8803-81D12CA9BCCA}"/>
                </a:ext>
              </a:extLst>
            </p:cNvPr>
            <p:cNvSpPr/>
            <p:nvPr/>
          </p:nvSpPr>
          <p:spPr>
            <a:xfrm>
              <a:off x="3607634" y="5264349"/>
              <a:ext cx="477676" cy="1602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C8E461E-7ED0-4A39-938B-618F9CF7DCCF}"/>
                </a:ext>
              </a:extLst>
            </p:cNvPr>
            <p:cNvSpPr/>
            <p:nvPr/>
          </p:nvSpPr>
          <p:spPr>
            <a:xfrm>
              <a:off x="3607634" y="4372343"/>
              <a:ext cx="477676" cy="14545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6" name="Picture Placeholder 25">
            <a:extLst>
              <a:ext uri="{FF2B5EF4-FFF2-40B4-BE49-F238E27FC236}">
                <a16:creationId xmlns:a16="http://schemas.microsoft.com/office/drawing/2014/main" id="{6ADFD23D-DEE2-4686-A8E3-F3978145AE19}"/>
              </a:ext>
            </a:extLst>
          </p:cNvPr>
          <p:cNvSpPr>
            <a:spLocks noGrp="1"/>
          </p:cNvSpPr>
          <p:nvPr>
            <p:ph type="pic" sz="quarter" idx="13" hasCustomPrompt="1"/>
          </p:nvPr>
        </p:nvSpPr>
        <p:spPr>
          <a:xfrm>
            <a:off x="4127619" y="-1"/>
            <a:ext cx="8064381" cy="6866547"/>
          </a:xfrm>
          <a:solidFill>
            <a:schemeClr val="accent2"/>
          </a:solidFill>
        </p:spPr>
        <p:txBody>
          <a:bodyPr anchor="ctr"/>
          <a:lstStyle>
            <a:lvl1pPr marL="0" indent="0" algn="ctr">
              <a:buNone/>
              <a:defRPr/>
            </a:lvl1pPr>
          </a:lstStyle>
          <a:p>
            <a:r>
              <a:rPr lang="en-US" dirty="0"/>
              <a:t>Click or drag n drop picture</a:t>
            </a:r>
          </a:p>
        </p:txBody>
      </p:sp>
      <p:sp>
        <p:nvSpPr>
          <p:cNvPr id="6" name="Slide Number Placeholder 5">
            <a:extLst>
              <a:ext uri="{FF2B5EF4-FFF2-40B4-BE49-F238E27FC236}">
                <a16:creationId xmlns:a16="http://schemas.microsoft.com/office/drawing/2014/main" id="{6BCBA41B-2F2A-4A67-89A3-A53203EAE89C}"/>
              </a:ext>
            </a:extLst>
          </p:cNvPr>
          <p:cNvSpPr>
            <a:spLocks noGrp="1"/>
          </p:cNvSpPr>
          <p:nvPr>
            <p:ph type="sldNum" sz="quarter" idx="12"/>
          </p:nvPr>
        </p:nvSpPr>
        <p:spPr>
          <a:xfrm>
            <a:off x="302926" y="6356350"/>
            <a:ext cx="808290" cy="365125"/>
          </a:xfrm>
        </p:spPr>
        <p:txBody>
          <a:bodyPr/>
          <a:lstStyle>
            <a:lvl1pPr algn="l">
              <a:defRPr/>
            </a:lvl1pPr>
          </a:lstStyle>
          <a:p>
            <a:fld id="{0EF39199-82D4-45F3-9614-182B031743A4}" type="slidenum">
              <a:rPr lang="en-US" smtClean="0"/>
              <a:pPr/>
              <a:t>‹#›</a:t>
            </a:fld>
            <a:endParaRPr lang="en-US" dirty="0"/>
          </a:p>
        </p:txBody>
      </p:sp>
      <p:pic>
        <p:nvPicPr>
          <p:cNvPr id="11" name="Graphic 10">
            <a:extLst>
              <a:ext uri="{FF2B5EF4-FFF2-40B4-BE49-F238E27FC236}">
                <a16:creationId xmlns:a16="http://schemas.microsoft.com/office/drawing/2014/main" id="{846F13E7-51C6-46F3-A13E-7679C9821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926" y="326044"/>
            <a:ext cx="2743201" cy="857756"/>
          </a:xfrm>
          <a:prstGeom prst="rect">
            <a:avLst/>
          </a:prstGeom>
        </p:spPr>
      </p:pic>
      <p:sp>
        <p:nvSpPr>
          <p:cNvPr id="2" name="Title 1">
            <a:extLst>
              <a:ext uri="{FF2B5EF4-FFF2-40B4-BE49-F238E27FC236}">
                <a16:creationId xmlns:a16="http://schemas.microsoft.com/office/drawing/2014/main" id="{35F22254-6E09-468D-A9B8-6965E2B103E7}"/>
              </a:ext>
            </a:extLst>
          </p:cNvPr>
          <p:cNvSpPr>
            <a:spLocks noGrp="1"/>
          </p:cNvSpPr>
          <p:nvPr>
            <p:ph type="ctrTitle"/>
          </p:nvPr>
        </p:nvSpPr>
        <p:spPr>
          <a:xfrm>
            <a:off x="302926" y="1538243"/>
            <a:ext cx="3653777" cy="3463227"/>
          </a:xfrm>
        </p:spPr>
        <p:txBody>
          <a:bodyPr anchor="b">
            <a:normAutofit/>
          </a:bodyPr>
          <a:lstStyle>
            <a:lvl1pPr algn="l">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350D98E-01CD-43AF-B183-B58D6F08CE96}"/>
              </a:ext>
            </a:extLst>
          </p:cNvPr>
          <p:cNvSpPr>
            <a:spLocks noGrp="1"/>
          </p:cNvSpPr>
          <p:nvPr>
            <p:ph type="subTitle" idx="1"/>
          </p:nvPr>
        </p:nvSpPr>
        <p:spPr>
          <a:xfrm>
            <a:off x="302926" y="5129656"/>
            <a:ext cx="3653777" cy="1330965"/>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88409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F308-B85B-4225-8D9F-FABAF4B35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DB0D6-7B18-4411-8B7F-FBA9E6AF68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818DA09-3EEC-9DF2-525E-9F0BEF6D4209}"/>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9512101" y="6176963"/>
            <a:ext cx="609835" cy="609835"/>
          </a:xfrm>
          <a:prstGeom prst="rect">
            <a:avLst/>
          </a:prstGeom>
        </p:spPr>
      </p:pic>
      <p:pic>
        <p:nvPicPr>
          <p:cNvPr id="6" name="Picture 5">
            <a:extLst>
              <a:ext uri="{FF2B5EF4-FFF2-40B4-BE49-F238E27FC236}">
                <a16:creationId xmlns:a16="http://schemas.microsoft.com/office/drawing/2014/main" id="{51A1EA6E-FD1B-07C4-7A85-AC7D17037667}"/>
              </a:ext>
            </a:extLst>
          </p:cNvPr>
          <p:cNvPicPr>
            <a:picLocks noChangeAspect="1"/>
          </p:cNvPicPr>
          <p:nvPr userDrawn="1"/>
        </p:nvPicPr>
        <p:blipFill>
          <a:blip r:embed="rId3"/>
          <a:stretch>
            <a:fillRect/>
          </a:stretch>
        </p:blipFill>
        <p:spPr>
          <a:xfrm>
            <a:off x="7829006" y="6292436"/>
            <a:ext cx="1389897" cy="413786"/>
          </a:xfrm>
          <a:prstGeom prst="rect">
            <a:avLst/>
          </a:prstGeom>
        </p:spPr>
      </p:pic>
    </p:spTree>
    <p:extLst>
      <p:ext uri="{BB962C8B-B14F-4D97-AF65-F5344CB8AC3E}">
        <p14:creationId xmlns:p14="http://schemas.microsoft.com/office/powerpoint/2010/main" val="1959985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Graphic 15">
            <a:extLst>
              <a:ext uri="{FF2B5EF4-FFF2-40B4-BE49-F238E27FC236}">
                <a16:creationId xmlns:a16="http://schemas.microsoft.com/office/drawing/2014/main" id="{00472ADF-4CDB-47C2-B04B-74CBB9CE14D1}"/>
              </a:ext>
            </a:extLst>
          </p:cNvPr>
          <p:cNvSpPr/>
          <p:nvPr/>
        </p:nvSpPr>
        <p:spPr>
          <a:xfrm>
            <a:off x="7502763" y="-904574"/>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A5F918A0-C84C-498B-A64C-32A384B9BD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68100" y="6115389"/>
            <a:ext cx="578537" cy="606086"/>
          </a:xfrm>
          <a:prstGeom prst="rect">
            <a:avLst/>
          </a:prstGeom>
        </p:spPr>
      </p:pic>
      <p:sp>
        <p:nvSpPr>
          <p:cNvPr id="2" name="Title 1">
            <a:extLst>
              <a:ext uri="{FF2B5EF4-FFF2-40B4-BE49-F238E27FC236}">
                <a16:creationId xmlns:a16="http://schemas.microsoft.com/office/drawing/2014/main" id="{13212B0E-54B4-4EFD-89FE-96289AE25688}"/>
              </a:ext>
            </a:extLst>
          </p:cNvPr>
          <p:cNvSpPr>
            <a:spLocks noGrp="1"/>
          </p:cNvSpPr>
          <p:nvPr>
            <p:ph type="title"/>
          </p:nvPr>
        </p:nvSpPr>
        <p:spPr>
          <a:xfrm>
            <a:off x="2452556" y="1709738"/>
            <a:ext cx="8444044" cy="2492531"/>
          </a:xfrm>
        </p:spPr>
        <p:txBody>
          <a:bodyPr anchor="b">
            <a:normAutofit/>
          </a:bodyPr>
          <a:lstStyle>
            <a:lvl1pPr>
              <a:defRPr sz="48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DD217CE-AB54-4F21-94D8-F388B49A6AAD}"/>
              </a:ext>
            </a:extLst>
          </p:cNvPr>
          <p:cNvSpPr>
            <a:spLocks noGrp="1"/>
          </p:cNvSpPr>
          <p:nvPr>
            <p:ph type="body" idx="1"/>
          </p:nvPr>
        </p:nvSpPr>
        <p:spPr>
          <a:xfrm>
            <a:off x="2452556" y="4352925"/>
            <a:ext cx="8444044" cy="1736725"/>
          </a:xfrm>
        </p:spPr>
        <p:txBody>
          <a:bodyPr>
            <a:normAutofit/>
          </a:bodyPr>
          <a:lstStyle>
            <a:lvl1pPr marL="0" indent="0">
              <a:buNone/>
              <a:defRPr sz="2000" b="1">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6DECC0-FF51-4B45-91C4-86AE1A11A1CE}"/>
              </a:ext>
            </a:extLst>
          </p:cNvPr>
          <p:cNvSpPr>
            <a:spLocks noGrp="1"/>
          </p:cNvSpPr>
          <p:nvPr>
            <p:ph type="dt" sz="half" idx="10"/>
          </p:nvPr>
        </p:nvSpPr>
        <p:spPr>
          <a:xfrm>
            <a:off x="2443031" y="6356350"/>
            <a:ext cx="1809750" cy="365125"/>
          </a:xfrm>
        </p:spPr>
        <p:txBody>
          <a:bodyPr/>
          <a:lstStyle/>
          <a:p>
            <a:fld id="{3361C757-7C5E-42DF-AEDA-CC24C72F5D10}" type="datetimeFigureOut">
              <a:rPr lang="en-US" smtClean="0"/>
              <a:t>5/16/2023</a:t>
            </a:fld>
            <a:endParaRPr lang="en-US" dirty="0"/>
          </a:p>
        </p:txBody>
      </p:sp>
      <p:sp>
        <p:nvSpPr>
          <p:cNvPr id="5" name="Footer Placeholder 4">
            <a:extLst>
              <a:ext uri="{FF2B5EF4-FFF2-40B4-BE49-F238E27FC236}">
                <a16:creationId xmlns:a16="http://schemas.microsoft.com/office/drawing/2014/main" id="{C5B8F596-786F-4659-9CA1-CFFAE6547144}"/>
              </a:ext>
            </a:extLst>
          </p:cNvPr>
          <p:cNvSpPr>
            <a:spLocks noGrp="1"/>
          </p:cNvSpPr>
          <p:nvPr>
            <p:ph type="ftr" sz="quarter" idx="11"/>
          </p:nvPr>
        </p:nvSpPr>
        <p:spPr>
          <a:xfrm>
            <a:off x="4367082" y="6356350"/>
            <a:ext cx="5805618" cy="365125"/>
          </a:xfrm>
        </p:spPr>
        <p:txBody>
          <a:bodyPr/>
          <a:lstStyle/>
          <a:p>
            <a:endParaRPr lang="en-US" dirty="0"/>
          </a:p>
        </p:txBody>
      </p:sp>
      <p:sp>
        <p:nvSpPr>
          <p:cNvPr id="6" name="Slide Number Placeholder 5">
            <a:extLst>
              <a:ext uri="{FF2B5EF4-FFF2-40B4-BE49-F238E27FC236}">
                <a16:creationId xmlns:a16="http://schemas.microsoft.com/office/drawing/2014/main" id="{6386149A-116C-4C5C-90DF-8D9C282FAB33}"/>
              </a:ext>
            </a:extLst>
          </p:cNvPr>
          <p:cNvSpPr>
            <a:spLocks noGrp="1"/>
          </p:cNvSpPr>
          <p:nvPr>
            <p:ph type="sldNum" sz="quarter" idx="12"/>
          </p:nvPr>
        </p:nvSpPr>
        <p:spPr>
          <a:xfrm>
            <a:off x="10282237" y="6356350"/>
            <a:ext cx="619125" cy="365125"/>
          </a:xfrm>
        </p:spPr>
        <p:txBody>
          <a:bodyPr/>
          <a:lstStyle/>
          <a:p>
            <a:fld id="{E367C22F-AB3F-46E4-AC89-9A1975ABDE5C}" type="slidenum">
              <a:rPr lang="en-US" smtClean="0"/>
              <a:t>‹#›</a:t>
            </a:fld>
            <a:endParaRPr lang="en-US" dirty="0"/>
          </a:p>
        </p:txBody>
      </p:sp>
      <p:sp>
        <p:nvSpPr>
          <p:cNvPr id="14" name="Freeform: Shape 13">
            <a:extLst>
              <a:ext uri="{FF2B5EF4-FFF2-40B4-BE49-F238E27FC236}">
                <a16:creationId xmlns:a16="http://schemas.microsoft.com/office/drawing/2014/main" id="{F31BCC55-7B96-4797-8A18-BDDCD56BA24F}"/>
              </a:ext>
            </a:extLst>
          </p:cNvPr>
          <p:cNvSpPr/>
          <p:nvPr/>
        </p:nvSpPr>
        <p:spPr>
          <a:xfrm>
            <a:off x="1238814" y="3922520"/>
            <a:ext cx="623843" cy="2606467"/>
          </a:xfrm>
          <a:custGeom>
            <a:avLst/>
            <a:gdLst>
              <a:gd name="connsiteX0" fmla="*/ 623843 w 623843"/>
              <a:gd name="connsiteY0" fmla="*/ 0 h 2606467"/>
              <a:gd name="connsiteX1" fmla="*/ 393106 w 623843"/>
              <a:gd name="connsiteY1" fmla="*/ 0 h 2606467"/>
              <a:gd name="connsiteX2" fmla="*/ 393106 w 623843"/>
              <a:gd name="connsiteY2" fmla="*/ 2606467 h 2606467"/>
              <a:gd name="connsiteX3" fmla="*/ 0 w 623843"/>
              <a:gd name="connsiteY3" fmla="*/ 2606467 h 2606467"/>
            </a:gdLst>
            <a:ahLst/>
            <a:cxnLst>
              <a:cxn ang="0">
                <a:pos x="connsiteX0" y="connsiteY0"/>
              </a:cxn>
              <a:cxn ang="0">
                <a:pos x="connsiteX1" y="connsiteY1"/>
              </a:cxn>
              <a:cxn ang="0">
                <a:pos x="connsiteX2" y="connsiteY2"/>
              </a:cxn>
              <a:cxn ang="0">
                <a:pos x="connsiteX3" y="connsiteY3"/>
              </a:cxn>
            </a:cxnLst>
            <a:rect l="l" t="t" r="r" b="b"/>
            <a:pathLst>
              <a:path w="623843" h="2606467">
                <a:moveTo>
                  <a:pt x="623843" y="0"/>
                </a:moveTo>
                <a:lnTo>
                  <a:pt x="393106" y="0"/>
                </a:lnTo>
                <a:lnTo>
                  <a:pt x="393106" y="2606467"/>
                </a:lnTo>
                <a:lnTo>
                  <a:pt x="0" y="2606467"/>
                </a:lnTo>
              </a:path>
            </a:pathLst>
          </a:custGeom>
          <a:noFill/>
          <a:ln w="19050">
            <a:solidFill>
              <a:schemeClr val="accent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15" name="Group 14">
            <a:extLst>
              <a:ext uri="{FF2B5EF4-FFF2-40B4-BE49-F238E27FC236}">
                <a16:creationId xmlns:a16="http://schemas.microsoft.com/office/drawing/2014/main" id="{2857D2D8-EA06-44A1-B92A-F56C2A389D0E}"/>
              </a:ext>
            </a:extLst>
          </p:cNvPr>
          <p:cNvGrpSpPr/>
          <p:nvPr/>
        </p:nvGrpSpPr>
        <p:grpSpPr>
          <a:xfrm>
            <a:off x="934199" y="-8545"/>
            <a:ext cx="330991" cy="6866546"/>
            <a:chOff x="3607634" y="1"/>
            <a:chExt cx="477676" cy="6866546"/>
          </a:xfrm>
        </p:grpSpPr>
        <p:sp>
          <p:nvSpPr>
            <p:cNvPr id="16" name="Rectangle 15">
              <a:extLst>
                <a:ext uri="{FF2B5EF4-FFF2-40B4-BE49-F238E27FC236}">
                  <a16:creationId xmlns:a16="http://schemas.microsoft.com/office/drawing/2014/main" id="{3A6749D9-DC2B-4E56-9C97-218D43FF41BC}"/>
                </a:ext>
              </a:extLst>
            </p:cNvPr>
            <p:cNvSpPr/>
            <p:nvPr/>
          </p:nvSpPr>
          <p:spPr>
            <a:xfrm>
              <a:off x="3607634" y="1"/>
              <a:ext cx="477676" cy="52643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BCFCC6D-BECE-4FF9-89EC-C0A6DAB8117F}"/>
                </a:ext>
              </a:extLst>
            </p:cNvPr>
            <p:cNvSpPr/>
            <p:nvPr/>
          </p:nvSpPr>
          <p:spPr>
            <a:xfrm>
              <a:off x="3607634" y="5264349"/>
              <a:ext cx="477676" cy="1602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CBF586F-1487-43CC-A229-EE628BDDD3B9}"/>
                </a:ext>
              </a:extLst>
            </p:cNvPr>
            <p:cNvSpPr/>
            <p:nvPr/>
          </p:nvSpPr>
          <p:spPr>
            <a:xfrm>
              <a:off x="3607634" y="4372343"/>
              <a:ext cx="477676" cy="14545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Tree>
    <p:extLst>
      <p:ext uri="{BB962C8B-B14F-4D97-AF65-F5344CB8AC3E}">
        <p14:creationId xmlns:p14="http://schemas.microsoft.com/office/powerpoint/2010/main" val="3580640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12" name="Graphic 15">
            <a:extLst>
              <a:ext uri="{FF2B5EF4-FFF2-40B4-BE49-F238E27FC236}">
                <a16:creationId xmlns:a16="http://schemas.microsoft.com/office/drawing/2014/main" id="{00472ADF-4CDB-47C2-B04B-74CBB9CE14D1}"/>
              </a:ext>
            </a:extLst>
          </p:cNvPr>
          <p:cNvSpPr/>
          <p:nvPr/>
        </p:nvSpPr>
        <p:spPr>
          <a:xfrm>
            <a:off x="7502763" y="-904574"/>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9EAFBB">
              <a:alpha val="20000"/>
            </a:srgbClr>
          </a:solidFill>
          <a:ln w="9525"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A5F918A0-C84C-498B-A64C-32A384B9BD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68100" y="6115389"/>
            <a:ext cx="578537" cy="606086"/>
          </a:xfrm>
          <a:prstGeom prst="rect">
            <a:avLst/>
          </a:prstGeom>
        </p:spPr>
      </p:pic>
      <p:sp>
        <p:nvSpPr>
          <p:cNvPr id="2" name="Title 1">
            <a:extLst>
              <a:ext uri="{FF2B5EF4-FFF2-40B4-BE49-F238E27FC236}">
                <a16:creationId xmlns:a16="http://schemas.microsoft.com/office/drawing/2014/main" id="{13212B0E-54B4-4EFD-89FE-96289AE25688}"/>
              </a:ext>
            </a:extLst>
          </p:cNvPr>
          <p:cNvSpPr>
            <a:spLocks noGrp="1"/>
          </p:cNvSpPr>
          <p:nvPr>
            <p:ph type="title"/>
          </p:nvPr>
        </p:nvSpPr>
        <p:spPr>
          <a:xfrm>
            <a:off x="2452556" y="1709738"/>
            <a:ext cx="8444044" cy="2492531"/>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DD217CE-AB54-4F21-94D8-F388B49A6AAD}"/>
              </a:ext>
            </a:extLst>
          </p:cNvPr>
          <p:cNvSpPr>
            <a:spLocks noGrp="1"/>
          </p:cNvSpPr>
          <p:nvPr>
            <p:ph type="body" idx="1"/>
          </p:nvPr>
        </p:nvSpPr>
        <p:spPr>
          <a:xfrm>
            <a:off x="2452556" y="4352925"/>
            <a:ext cx="8444044" cy="1736725"/>
          </a:xfrm>
        </p:spPr>
        <p:txBody>
          <a:bodyPr>
            <a:norm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reeform: Shape 13">
            <a:extLst>
              <a:ext uri="{FF2B5EF4-FFF2-40B4-BE49-F238E27FC236}">
                <a16:creationId xmlns:a16="http://schemas.microsoft.com/office/drawing/2014/main" id="{5A618BD5-D765-410C-B324-93179C4B9144}"/>
              </a:ext>
            </a:extLst>
          </p:cNvPr>
          <p:cNvSpPr/>
          <p:nvPr/>
        </p:nvSpPr>
        <p:spPr>
          <a:xfrm>
            <a:off x="1238814" y="3922520"/>
            <a:ext cx="623843" cy="2606467"/>
          </a:xfrm>
          <a:custGeom>
            <a:avLst/>
            <a:gdLst>
              <a:gd name="connsiteX0" fmla="*/ 623843 w 623843"/>
              <a:gd name="connsiteY0" fmla="*/ 0 h 2606467"/>
              <a:gd name="connsiteX1" fmla="*/ 393106 w 623843"/>
              <a:gd name="connsiteY1" fmla="*/ 0 h 2606467"/>
              <a:gd name="connsiteX2" fmla="*/ 393106 w 623843"/>
              <a:gd name="connsiteY2" fmla="*/ 2606467 h 2606467"/>
              <a:gd name="connsiteX3" fmla="*/ 0 w 623843"/>
              <a:gd name="connsiteY3" fmla="*/ 2606467 h 2606467"/>
            </a:gdLst>
            <a:ahLst/>
            <a:cxnLst>
              <a:cxn ang="0">
                <a:pos x="connsiteX0" y="connsiteY0"/>
              </a:cxn>
              <a:cxn ang="0">
                <a:pos x="connsiteX1" y="connsiteY1"/>
              </a:cxn>
              <a:cxn ang="0">
                <a:pos x="connsiteX2" y="connsiteY2"/>
              </a:cxn>
              <a:cxn ang="0">
                <a:pos x="connsiteX3" y="connsiteY3"/>
              </a:cxn>
            </a:cxnLst>
            <a:rect l="l" t="t" r="r" b="b"/>
            <a:pathLst>
              <a:path w="623843" h="2606467">
                <a:moveTo>
                  <a:pt x="623843" y="0"/>
                </a:moveTo>
                <a:lnTo>
                  <a:pt x="393106" y="0"/>
                </a:lnTo>
                <a:lnTo>
                  <a:pt x="393106" y="2606467"/>
                </a:lnTo>
                <a:lnTo>
                  <a:pt x="0" y="2606467"/>
                </a:lnTo>
              </a:path>
            </a:pathLst>
          </a:custGeom>
          <a:noFill/>
          <a:ln w="19050">
            <a:solidFill>
              <a:schemeClr val="accent4"/>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15" name="Group 14">
            <a:extLst>
              <a:ext uri="{FF2B5EF4-FFF2-40B4-BE49-F238E27FC236}">
                <a16:creationId xmlns:a16="http://schemas.microsoft.com/office/drawing/2014/main" id="{0D9BC179-56BC-4416-B6D2-5F3FDA6B5B79}"/>
              </a:ext>
            </a:extLst>
          </p:cNvPr>
          <p:cNvGrpSpPr/>
          <p:nvPr/>
        </p:nvGrpSpPr>
        <p:grpSpPr>
          <a:xfrm>
            <a:off x="934199" y="-8545"/>
            <a:ext cx="330991" cy="6866546"/>
            <a:chOff x="3607634" y="1"/>
            <a:chExt cx="477676" cy="6866546"/>
          </a:xfrm>
        </p:grpSpPr>
        <p:sp>
          <p:nvSpPr>
            <p:cNvPr id="16" name="Rectangle 15">
              <a:extLst>
                <a:ext uri="{FF2B5EF4-FFF2-40B4-BE49-F238E27FC236}">
                  <a16:creationId xmlns:a16="http://schemas.microsoft.com/office/drawing/2014/main" id="{FC2BBA4B-895D-4D2A-A9A0-B3AA92EC5854}"/>
                </a:ext>
              </a:extLst>
            </p:cNvPr>
            <p:cNvSpPr/>
            <p:nvPr/>
          </p:nvSpPr>
          <p:spPr>
            <a:xfrm>
              <a:off x="3607634" y="1"/>
              <a:ext cx="477676" cy="5264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D18081E-7511-4339-B690-459E0BC8A96E}"/>
                </a:ext>
              </a:extLst>
            </p:cNvPr>
            <p:cNvSpPr/>
            <p:nvPr/>
          </p:nvSpPr>
          <p:spPr>
            <a:xfrm>
              <a:off x="3607634" y="5264349"/>
              <a:ext cx="477676" cy="16021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DEAB3A-E5E3-426A-8166-8606FB403B60}"/>
                </a:ext>
              </a:extLst>
            </p:cNvPr>
            <p:cNvSpPr/>
            <p:nvPr/>
          </p:nvSpPr>
          <p:spPr>
            <a:xfrm>
              <a:off x="3607634" y="4372343"/>
              <a:ext cx="477676" cy="14545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Tree>
    <p:extLst>
      <p:ext uri="{BB962C8B-B14F-4D97-AF65-F5344CB8AC3E}">
        <p14:creationId xmlns:p14="http://schemas.microsoft.com/office/powerpoint/2010/main" val="2745997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FEB8-4B7A-4738-896E-29DBB17CF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6AC41-45A3-4C46-BB19-4D7A95A05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EB1DEF-96FD-43C9-A1B8-A9193F5F0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24ADBB-9813-4392-B3F5-77E4CC0AE34D}"/>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6" name="Footer Placeholder 5">
            <a:extLst>
              <a:ext uri="{FF2B5EF4-FFF2-40B4-BE49-F238E27FC236}">
                <a16:creationId xmlns:a16="http://schemas.microsoft.com/office/drawing/2014/main" id="{319DC892-7AD8-4C43-922D-61946AB91C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9641FE-273B-41F1-B14E-1D4FFC6257E4}"/>
              </a:ext>
            </a:extLst>
          </p:cNvPr>
          <p:cNvSpPr>
            <a:spLocks noGrp="1"/>
          </p:cNvSpPr>
          <p:nvPr>
            <p:ph type="sldNum" sz="quarter" idx="12"/>
          </p:nvPr>
        </p:nvSpPr>
        <p:spPr/>
        <p:txBody>
          <a:bodyPr/>
          <a:lstStyle/>
          <a:p>
            <a:fld id="{E367C22F-AB3F-46E4-AC89-9A1975ABDE5C}" type="slidenum">
              <a:rPr lang="en-US" smtClean="0"/>
              <a:t>‹#›</a:t>
            </a:fld>
            <a:endParaRPr lang="en-US" dirty="0"/>
          </a:p>
        </p:txBody>
      </p:sp>
    </p:spTree>
    <p:extLst>
      <p:ext uri="{BB962C8B-B14F-4D97-AF65-F5344CB8AC3E}">
        <p14:creationId xmlns:p14="http://schemas.microsoft.com/office/powerpoint/2010/main" val="2561388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0D41-AB7D-48E1-B7B7-922ED7DF56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677435-1359-442D-91E2-6C6F34732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FB9579-AD7E-41B2-AFFB-277372F81B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237F96-4A45-4A40-B42A-840D882C3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9EBC2A-8986-4307-90B6-7492DD2969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518CFE-E319-4AA5-8AA5-28CC4FE281C0}"/>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8" name="Footer Placeholder 7">
            <a:extLst>
              <a:ext uri="{FF2B5EF4-FFF2-40B4-BE49-F238E27FC236}">
                <a16:creationId xmlns:a16="http://schemas.microsoft.com/office/drawing/2014/main" id="{F701DD22-5537-4172-956A-41A46D4BE5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BAF460A-AC6E-4C74-AD33-3F087C639696}"/>
              </a:ext>
            </a:extLst>
          </p:cNvPr>
          <p:cNvSpPr>
            <a:spLocks noGrp="1"/>
          </p:cNvSpPr>
          <p:nvPr>
            <p:ph type="sldNum" sz="quarter" idx="12"/>
          </p:nvPr>
        </p:nvSpPr>
        <p:spPr/>
        <p:txBody>
          <a:bodyPr/>
          <a:lstStyle/>
          <a:p>
            <a:fld id="{E367C22F-AB3F-46E4-AC89-9A1975ABDE5C}" type="slidenum">
              <a:rPr lang="en-US" smtClean="0"/>
              <a:t>‹#›</a:t>
            </a:fld>
            <a:endParaRPr lang="en-US" dirty="0"/>
          </a:p>
        </p:txBody>
      </p:sp>
    </p:spTree>
    <p:extLst>
      <p:ext uri="{BB962C8B-B14F-4D97-AF65-F5344CB8AC3E}">
        <p14:creationId xmlns:p14="http://schemas.microsoft.com/office/powerpoint/2010/main" val="4132868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2414086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B5C5-82A3-45E3-9EF6-68F4614FCB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9CBFA5-A58B-4680-915C-6C4057A6088C}"/>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4" name="Footer Placeholder 3">
            <a:extLst>
              <a:ext uri="{FF2B5EF4-FFF2-40B4-BE49-F238E27FC236}">
                <a16:creationId xmlns:a16="http://schemas.microsoft.com/office/drawing/2014/main" id="{9A53DDB8-8691-4B05-88CE-6C936C99DD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455DD5-BFD5-4BAD-844A-D80AC786974E}"/>
              </a:ext>
            </a:extLst>
          </p:cNvPr>
          <p:cNvSpPr>
            <a:spLocks noGrp="1"/>
          </p:cNvSpPr>
          <p:nvPr>
            <p:ph type="sldNum" sz="quarter" idx="12"/>
          </p:nvPr>
        </p:nvSpPr>
        <p:spPr/>
        <p:txBody>
          <a:bodyPr/>
          <a:lstStyle/>
          <a:p>
            <a:fld id="{E367C22F-AB3F-46E4-AC89-9A1975ABDE5C}" type="slidenum">
              <a:rPr lang="en-US" smtClean="0"/>
              <a:t>‹#›</a:t>
            </a:fld>
            <a:endParaRPr lang="en-US" dirty="0"/>
          </a:p>
        </p:txBody>
      </p:sp>
    </p:spTree>
    <p:extLst>
      <p:ext uri="{BB962C8B-B14F-4D97-AF65-F5344CB8AC3E}">
        <p14:creationId xmlns:p14="http://schemas.microsoft.com/office/powerpoint/2010/main" val="2613511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Graphic 15">
            <a:extLst>
              <a:ext uri="{FF2B5EF4-FFF2-40B4-BE49-F238E27FC236}">
                <a16:creationId xmlns:a16="http://schemas.microsoft.com/office/drawing/2014/main" id="{7830BFF0-4637-48CA-83E7-D6E9F4562736}"/>
              </a:ext>
            </a:extLst>
          </p:cNvPr>
          <p:cNvSpPr/>
          <p:nvPr/>
        </p:nvSpPr>
        <p:spPr>
          <a:xfrm>
            <a:off x="7531338" y="3810000"/>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pic>
        <p:nvPicPr>
          <p:cNvPr id="6" name="Graphic 5">
            <a:extLst>
              <a:ext uri="{FF2B5EF4-FFF2-40B4-BE49-F238E27FC236}">
                <a16:creationId xmlns:a16="http://schemas.microsoft.com/office/drawing/2014/main" id="{27E1D936-C5DA-429C-AE51-C2C7876DE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68100" y="6115389"/>
            <a:ext cx="578537" cy="606086"/>
          </a:xfrm>
          <a:prstGeom prst="rect">
            <a:avLst/>
          </a:prstGeom>
        </p:spPr>
      </p:pic>
      <p:sp>
        <p:nvSpPr>
          <p:cNvPr id="2" name="Date Placeholder 1">
            <a:extLst>
              <a:ext uri="{FF2B5EF4-FFF2-40B4-BE49-F238E27FC236}">
                <a16:creationId xmlns:a16="http://schemas.microsoft.com/office/drawing/2014/main" id="{58AD157D-AC7F-4349-9EA4-3AF5A672209A}"/>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3" name="Footer Placeholder 2">
            <a:extLst>
              <a:ext uri="{FF2B5EF4-FFF2-40B4-BE49-F238E27FC236}">
                <a16:creationId xmlns:a16="http://schemas.microsoft.com/office/drawing/2014/main" id="{08B72247-7D38-4310-AA0D-F9E4EE033B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0EF6A4-0592-4F3D-8F45-FF2392E6730C}"/>
              </a:ext>
            </a:extLst>
          </p:cNvPr>
          <p:cNvSpPr>
            <a:spLocks noGrp="1"/>
          </p:cNvSpPr>
          <p:nvPr>
            <p:ph type="sldNum" sz="quarter" idx="12"/>
          </p:nvPr>
        </p:nvSpPr>
        <p:spPr/>
        <p:txBody>
          <a:bodyPr/>
          <a:lstStyle/>
          <a:p>
            <a:fld id="{E367C22F-AB3F-46E4-AC89-9A1975ABDE5C}" type="slidenum">
              <a:rPr lang="en-US" smtClean="0"/>
              <a:t>‹#›</a:t>
            </a:fld>
            <a:endParaRPr lang="en-US" dirty="0"/>
          </a:p>
        </p:txBody>
      </p:sp>
    </p:spTree>
    <p:extLst>
      <p:ext uri="{BB962C8B-B14F-4D97-AF65-F5344CB8AC3E}">
        <p14:creationId xmlns:p14="http://schemas.microsoft.com/office/powerpoint/2010/main" val="341895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Full screen photo">
    <p:spTree>
      <p:nvGrpSpPr>
        <p:cNvPr id="1" name=""/>
        <p:cNvGrpSpPr/>
        <p:nvPr/>
      </p:nvGrpSpPr>
      <p:grpSpPr>
        <a:xfrm>
          <a:off x="0" y="0"/>
          <a:ext cx="0" cy="0"/>
          <a:chOff x="0" y="0"/>
          <a:chExt cx="0" cy="0"/>
        </a:xfrm>
      </p:grpSpPr>
      <p:sp>
        <p:nvSpPr>
          <p:cNvPr id="5" name="Graphic 15">
            <a:extLst>
              <a:ext uri="{FF2B5EF4-FFF2-40B4-BE49-F238E27FC236}">
                <a16:creationId xmlns:a16="http://schemas.microsoft.com/office/drawing/2014/main" id="{7830BFF0-4637-48CA-83E7-D6E9F4562736}"/>
              </a:ext>
            </a:extLst>
          </p:cNvPr>
          <p:cNvSpPr/>
          <p:nvPr/>
        </p:nvSpPr>
        <p:spPr>
          <a:xfrm>
            <a:off x="7531338" y="3810000"/>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pic>
        <p:nvPicPr>
          <p:cNvPr id="6" name="Graphic 5">
            <a:extLst>
              <a:ext uri="{FF2B5EF4-FFF2-40B4-BE49-F238E27FC236}">
                <a16:creationId xmlns:a16="http://schemas.microsoft.com/office/drawing/2014/main" id="{27E1D936-C5DA-429C-AE51-C2C7876DE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68100" y="6115389"/>
            <a:ext cx="578537" cy="606086"/>
          </a:xfrm>
          <a:prstGeom prst="rect">
            <a:avLst/>
          </a:prstGeom>
        </p:spPr>
      </p:pic>
      <p:sp>
        <p:nvSpPr>
          <p:cNvPr id="2" name="Date Placeholder 1">
            <a:extLst>
              <a:ext uri="{FF2B5EF4-FFF2-40B4-BE49-F238E27FC236}">
                <a16:creationId xmlns:a16="http://schemas.microsoft.com/office/drawing/2014/main" id="{58AD157D-AC7F-4349-9EA4-3AF5A672209A}"/>
              </a:ext>
            </a:extLst>
          </p:cNvPr>
          <p:cNvSpPr>
            <a:spLocks noGrp="1"/>
          </p:cNvSpPr>
          <p:nvPr>
            <p:ph type="dt" sz="half" idx="10"/>
          </p:nvPr>
        </p:nvSpPr>
        <p:spPr/>
        <p:txBody>
          <a:bodyPr/>
          <a:lstStyle/>
          <a:p>
            <a:fld id="{0058625A-7BC9-4464-B162-D27EE376EA15}" type="datetimeFigureOut">
              <a:rPr lang="en-US" smtClean="0"/>
              <a:t>5/16/2023</a:t>
            </a:fld>
            <a:endParaRPr lang="en-US" dirty="0"/>
          </a:p>
        </p:txBody>
      </p:sp>
      <p:sp>
        <p:nvSpPr>
          <p:cNvPr id="3" name="Footer Placeholder 2">
            <a:extLst>
              <a:ext uri="{FF2B5EF4-FFF2-40B4-BE49-F238E27FC236}">
                <a16:creationId xmlns:a16="http://schemas.microsoft.com/office/drawing/2014/main" id="{08B72247-7D38-4310-AA0D-F9E4EE033B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0EF6A4-0592-4F3D-8F45-FF2392E6730C}"/>
              </a:ext>
            </a:extLst>
          </p:cNvPr>
          <p:cNvSpPr>
            <a:spLocks noGrp="1"/>
          </p:cNvSpPr>
          <p:nvPr>
            <p:ph type="sldNum" sz="quarter" idx="12"/>
          </p:nvPr>
        </p:nvSpPr>
        <p:spPr/>
        <p:txBody>
          <a:bodyPr/>
          <a:lstStyle/>
          <a:p>
            <a:fld id="{0EF39199-82D4-45F3-9614-182B031743A4}" type="slidenum">
              <a:rPr lang="en-US" smtClean="0"/>
              <a:t>‹#›</a:t>
            </a:fld>
            <a:endParaRPr lang="en-US" dirty="0"/>
          </a:p>
        </p:txBody>
      </p:sp>
      <p:sp>
        <p:nvSpPr>
          <p:cNvPr id="8" name="Picture Placeholder 7">
            <a:extLst>
              <a:ext uri="{FF2B5EF4-FFF2-40B4-BE49-F238E27FC236}">
                <a16:creationId xmlns:a16="http://schemas.microsoft.com/office/drawing/2014/main" id="{229B15BC-2593-43AC-9030-3BBC0817F78C}"/>
              </a:ext>
            </a:extLst>
          </p:cNvPr>
          <p:cNvSpPr>
            <a:spLocks noGrp="1"/>
          </p:cNvSpPr>
          <p:nvPr>
            <p:ph type="pic" sz="quarter" idx="13" hasCustomPrompt="1"/>
          </p:nvPr>
        </p:nvSpPr>
        <p:spPr>
          <a:xfrm>
            <a:off x="0" y="0"/>
            <a:ext cx="12192000" cy="6858000"/>
          </a:xfrm>
          <a:solidFill>
            <a:schemeClr val="bg2"/>
          </a:solidFill>
        </p:spPr>
        <p:txBody>
          <a:bodyPr anchor="ctr"/>
          <a:lstStyle>
            <a:lvl1pPr marL="0" indent="0" algn="ctr">
              <a:buNone/>
              <a:defRPr/>
            </a:lvl1pPr>
          </a:lstStyle>
          <a:p>
            <a:r>
              <a:rPr lang="en-US" dirty="0"/>
              <a:t>Drag n drop or click to insert photo</a:t>
            </a:r>
          </a:p>
        </p:txBody>
      </p:sp>
      <p:sp>
        <p:nvSpPr>
          <p:cNvPr id="9" name="Graphic 15">
            <a:extLst>
              <a:ext uri="{FF2B5EF4-FFF2-40B4-BE49-F238E27FC236}">
                <a16:creationId xmlns:a16="http://schemas.microsoft.com/office/drawing/2014/main" id="{F46F5509-92CA-4D15-934D-8139E7B9BA9E}"/>
              </a:ext>
            </a:extLst>
          </p:cNvPr>
          <p:cNvSpPr/>
          <p:nvPr userDrawn="1"/>
        </p:nvSpPr>
        <p:spPr>
          <a:xfrm>
            <a:off x="7531338" y="3810000"/>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pic>
        <p:nvPicPr>
          <p:cNvPr id="10" name="Graphic 9">
            <a:extLst>
              <a:ext uri="{FF2B5EF4-FFF2-40B4-BE49-F238E27FC236}">
                <a16:creationId xmlns:a16="http://schemas.microsoft.com/office/drawing/2014/main" id="{6E8E34A9-9850-4AE6-BEE4-92CAFC855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68100" y="6115389"/>
            <a:ext cx="578537" cy="606086"/>
          </a:xfrm>
          <a:prstGeom prst="rect">
            <a:avLst/>
          </a:prstGeom>
        </p:spPr>
      </p:pic>
    </p:spTree>
    <p:extLst>
      <p:ext uri="{BB962C8B-B14F-4D97-AF65-F5344CB8AC3E}">
        <p14:creationId xmlns:p14="http://schemas.microsoft.com/office/powerpoint/2010/main" val="2897819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05F0-50B1-4087-B516-F872C94552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85422A-EB97-4794-8E02-D54A847C07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9D9591-DC18-4623-A4D7-4D3D1E868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64772F-6607-4851-9F82-9AD1E5ECF904}"/>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6" name="Footer Placeholder 5">
            <a:extLst>
              <a:ext uri="{FF2B5EF4-FFF2-40B4-BE49-F238E27FC236}">
                <a16:creationId xmlns:a16="http://schemas.microsoft.com/office/drawing/2014/main" id="{8A8878A5-9CA3-45DE-A1FD-2C58F1081C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2D228C-3D6F-42D0-BD20-678293419359}"/>
              </a:ext>
            </a:extLst>
          </p:cNvPr>
          <p:cNvSpPr>
            <a:spLocks noGrp="1"/>
          </p:cNvSpPr>
          <p:nvPr>
            <p:ph type="sldNum" sz="quarter" idx="12"/>
          </p:nvPr>
        </p:nvSpPr>
        <p:spPr/>
        <p:txBody>
          <a:bodyPr/>
          <a:lstStyle/>
          <a:p>
            <a:fld id="{E367C22F-AB3F-46E4-AC89-9A1975ABDE5C}" type="slidenum">
              <a:rPr lang="en-US" smtClean="0"/>
              <a:t>‹#›</a:t>
            </a:fld>
            <a:endParaRPr lang="en-US" dirty="0"/>
          </a:p>
        </p:txBody>
      </p:sp>
    </p:spTree>
    <p:extLst>
      <p:ext uri="{BB962C8B-B14F-4D97-AF65-F5344CB8AC3E}">
        <p14:creationId xmlns:p14="http://schemas.microsoft.com/office/powerpoint/2010/main" val="2067948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8019-4B75-49F1-85F0-F963BAF07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857B0F-1715-4910-B2BB-7874723E8E62}"/>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4" name="Footer Placeholder 3">
            <a:extLst>
              <a:ext uri="{FF2B5EF4-FFF2-40B4-BE49-F238E27FC236}">
                <a16:creationId xmlns:a16="http://schemas.microsoft.com/office/drawing/2014/main" id="{45BA7AD4-749C-4019-9B2A-EBB752F37F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14B9C5-A9B3-4B70-8A1E-C906083D9D50}"/>
              </a:ext>
            </a:extLst>
          </p:cNvPr>
          <p:cNvSpPr>
            <a:spLocks noGrp="1"/>
          </p:cNvSpPr>
          <p:nvPr>
            <p:ph type="sldNum" sz="quarter" idx="12"/>
          </p:nvPr>
        </p:nvSpPr>
        <p:spPr/>
        <p:txBody>
          <a:bodyPr/>
          <a:lstStyle/>
          <a:p>
            <a:fld id="{E367C22F-AB3F-46E4-AC89-9A1975ABDE5C}" type="slidenum">
              <a:rPr lang="en-US" smtClean="0"/>
              <a:t>‹#›</a:t>
            </a:fld>
            <a:endParaRPr lang="en-US" dirty="0"/>
          </a:p>
        </p:txBody>
      </p:sp>
      <p:sp>
        <p:nvSpPr>
          <p:cNvPr id="7" name="Picture Placeholder 6">
            <a:extLst>
              <a:ext uri="{FF2B5EF4-FFF2-40B4-BE49-F238E27FC236}">
                <a16:creationId xmlns:a16="http://schemas.microsoft.com/office/drawing/2014/main" id="{5995F173-7511-42FE-A1D6-173B3BDFD029}"/>
              </a:ext>
            </a:extLst>
          </p:cNvPr>
          <p:cNvSpPr>
            <a:spLocks noGrp="1"/>
          </p:cNvSpPr>
          <p:nvPr>
            <p:ph type="pic" sz="quarter" idx="13" hasCustomPrompt="1"/>
          </p:nvPr>
        </p:nvSpPr>
        <p:spPr>
          <a:xfrm>
            <a:off x="734937" y="1778340"/>
            <a:ext cx="3346571" cy="3301319"/>
          </a:xfrm>
          <a:prstGeom prst="ellipse">
            <a:avLst/>
          </a:prstGeom>
          <a:solidFill>
            <a:schemeClr val="bg2"/>
          </a:solidFill>
          <a:ln w="19050">
            <a:noFill/>
          </a:ln>
          <a:effectLst/>
        </p:spPr>
        <p:txBody>
          <a:bodyPr anchor="ctr">
            <a:normAutofit/>
          </a:bodyPr>
          <a:lstStyle>
            <a:lvl1pPr marL="0" indent="0" algn="ctr">
              <a:buNone/>
              <a:defRPr sz="2000"/>
            </a:lvl1pPr>
          </a:lstStyle>
          <a:p>
            <a:r>
              <a:rPr lang="en-US" dirty="0"/>
              <a:t>Drag n drop OR Click icon to add picture</a:t>
            </a:r>
          </a:p>
        </p:txBody>
      </p:sp>
      <p:sp>
        <p:nvSpPr>
          <p:cNvPr id="8" name="Picture Placeholder 6">
            <a:extLst>
              <a:ext uri="{FF2B5EF4-FFF2-40B4-BE49-F238E27FC236}">
                <a16:creationId xmlns:a16="http://schemas.microsoft.com/office/drawing/2014/main" id="{6C262295-2412-4B00-AECC-F9057CBC2766}"/>
              </a:ext>
            </a:extLst>
          </p:cNvPr>
          <p:cNvSpPr>
            <a:spLocks noGrp="1"/>
          </p:cNvSpPr>
          <p:nvPr>
            <p:ph type="pic" sz="quarter" idx="14" hasCustomPrompt="1"/>
          </p:nvPr>
        </p:nvSpPr>
        <p:spPr>
          <a:xfrm>
            <a:off x="4629074" y="1778340"/>
            <a:ext cx="3346571" cy="3301319"/>
          </a:xfrm>
          <a:prstGeom prst="ellipse">
            <a:avLst/>
          </a:prstGeom>
          <a:solidFill>
            <a:schemeClr val="bg2"/>
          </a:solidFill>
          <a:ln w="19050">
            <a:noFill/>
          </a:ln>
          <a:effectLst/>
        </p:spPr>
        <p:txBody>
          <a:bodyPr anchor="ctr">
            <a:normAutofit/>
          </a:bodyPr>
          <a:lstStyle>
            <a:lvl1pPr marL="0" indent="0" algn="ctr">
              <a:buNone/>
              <a:defRPr sz="2000"/>
            </a:lvl1pPr>
          </a:lstStyle>
          <a:p>
            <a:r>
              <a:rPr lang="en-US" dirty="0"/>
              <a:t>Drag n drop OR Click icon to add picture</a:t>
            </a:r>
          </a:p>
        </p:txBody>
      </p:sp>
      <p:sp>
        <p:nvSpPr>
          <p:cNvPr id="9" name="Picture Placeholder 6">
            <a:extLst>
              <a:ext uri="{FF2B5EF4-FFF2-40B4-BE49-F238E27FC236}">
                <a16:creationId xmlns:a16="http://schemas.microsoft.com/office/drawing/2014/main" id="{FEFD99F4-4334-4E56-A89C-7608FAB2D212}"/>
              </a:ext>
            </a:extLst>
          </p:cNvPr>
          <p:cNvSpPr>
            <a:spLocks noGrp="1"/>
          </p:cNvSpPr>
          <p:nvPr>
            <p:ph type="pic" sz="quarter" idx="15" hasCustomPrompt="1"/>
          </p:nvPr>
        </p:nvSpPr>
        <p:spPr>
          <a:xfrm>
            <a:off x="8523211" y="1778340"/>
            <a:ext cx="3346571" cy="3301319"/>
          </a:xfrm>
          <a:prstGeom prst="ellipse">
            <a:avLst/>
          </a:prstGeom>
          <a:solidFill>
            <a:schemeClr val="bg2"/>
          </a:solidFill>
          <a:ln w="19050">
            <a:noFill/>
          </a:ln>
          <a:effectLst/>
        </p:spPr>
        <p:txBody>
          <a:bodyPr anchor="ctr">
            <a:normAutofit/>
          </a:bodyPr>
          <a:lstStyle>
            <a:lvl1pPr marL="0" indent="0" algn="ctr">
              <a:buNone/>
              <a:defRPr sz="2000"/>
            </a:lvl1pPr>
          </a:lstStyle>
          <a:p>
            <a:r>
              <a:rPr lang="en-US" dirty="0"/>
              <a:t>Drag n drop OR Click icon to add picture</a:t>
            </a:r>
          </a:p>
        </p:txBody>
      </p:sp>
      <p:sp>
        <p:nvSpPr>
          <p:cNvPr id="10" name="Text Placeholder 9">
            <a:extLst>
              <a:ext uri="{FF2B5EF4-FFF2-40B4-BE49-F238E27FC236}">
                <a16:creationId xmlns:a16="http://schemas.microsoft.com/office/drawing/2014/main" id="{2DE58255-3F1F-4356-BC31-D0246CA312B5}"/>
              </a:ext>
            </a:extLst>
          </p:cNvPr>
          <p:cNvSpPr>
            <a:spLocks noGrp="1"/>
          </p:cNvSpPr>
          <p:nvPr>
            <p:ph type="body" sz="quarter" idx="16"/>
          </p:nvPr>
        </p:nvSpPr>
        <p:spPr>
          <a:xfrm>
            <a:off x="734892" y="5216733"/>
            <a:ext cx="3346571" cy="825500"/>
          </a:xfrm>
        </p:spPr>
        <p:txBody>
          <a:bodyPr>
            <a:normAutofit/>
          </a:bodyPr>
          <a:lstStyle>
            <a:lvl1pPr marL="0" indent="0" algn="ctr">
              <a:buNone/>
              <a:defRPr sz="1800" b="1">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A6A4DC70-DBBB-409A-B9F3-33ECFF8F4AD0}"/>
              </a:ext>
            </a:extLst>
          </p:cNvPr>
          <p:cNvSpPr>
            <a:spLocks noGrp="1"/>
          </p:cNvSpPr>
          <p:nvPr>
            <p:ph type="body" sz="quarter" idx="17"/>
          </p:nvPr>
        </p:nvSpPr>
        <p:spPr>
          <a:xfrm>
            <a:off x="4629074" y="5216733"/>
            <a:ext cx="3346571" cy="825500"/>
          </a:xfrm>
        </p:spPr>
        <p:txBody>
          <a:bodyPr>
            <a:normAutofit/>
          </a:bodyPr>
          <a:lstStyle>
            <a:lvl1pPr marL="0" indent="0" algn="ctr">
              <a:buNone/>
              <a:defRPr sz="1800" b="1">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2" name="Text Placeholder 9">
            <a:extLst>
              <a:ext uri="{FF2B5EF4-FFF2-40B4-BE49-F238E27FC236}">
                <a16:creationId xmlns:a16="http://schemas.microsoft.com/office/drawing/2014/main" id="{67694140-59A5-4CBC-A362-EDDFDE790DE2}"/>
              </a:ext>
            </a:extLst>
          </p:cNvPr>
          <p:cNvSpPr>
            <a:spLocks noGrp="1"/>
          </p:cNvSpPr>
          <p:nvPr>
            <p:ph type="body" sz="quarter" idx="18"/>
          </p:nvPr>
        </p:nvSpPr>
        <p:spPr>
          <a:xfrm>
            <a:off x="8523210" y="5216733"/>
            <a:ext cx="3346571" cy="825500"/>
          </a:xfrm>
        </p:spPr>
        <p:txBody>
          <a:bodyPr>
            <a:normAutofit/>
          </a:bodyPr>
          <a:lstStyle>
            <a:lvl1pPr marL="0" indent="0" algn="ctr">
              <a:buNone/>
              <a:defRPr sz="1800" b="1">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227554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8019-4B75-49F1-85F0-F963BAF07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857B0F-1715-4910-B2BB-7874723E8E62}"/>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4" name="Footer Placeholder 3">
            <a:extLst>
              <a:ext uri="{FF2B5EF4-FFF2-40B4-BE49-F238E27FC236}">
                <a16:creationId xmlns:a16="http://schemas.microsoft.com/office/drawing/2014/main" id="{45BA7AD4-749C-4019-9B2A-EBB752F37F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14B9C5-A9B3-4B70-8A1E-C906083D9D50}"/>
              </a:ext>
            </a:extLst>
          </p:cNvPr>
          <p:cNvSpPr>
            <a:spLocks noGrp="1"/>
          </p:cNvSpPr>
          <p:nvPr>
            <p:ph type="sldNum" sz="quarter" idx="12"/>
          </p:nvPr>
        </p:nvSpPr>
        <p:spPr/>
        <p:txBody>
          <a:bodyPr/>
          <a:lstStyle/>
          <a:p>
            <a:fld id="{E367C22F-AB3F-46E4-AC89-9A1975ABDE5C}" type="slidenum">
              <a:rPr lang="en-US" smtClean="0"/>
              <a:t>‹#›</a:t>
            </a:fld>
            <a:endParaRPr lang="en-US" dirty="0"/>
          </a:p>
        </p:txBody>
      </p:sp>
      <p:sp>
        <p:nvSpPr>
          <p:cNvPr id="7" name="Picture Placeholder 6">
            <a:extLst>
              <a:ext uri="{FF2B5EF4-FFF2-40B4-BE49-F238E27FC236}">
                <a16:creationId xmlns:a16="http://schemas.microsoft.com/office/drawing/2014/main" id="{5995F173-7511-42FE-A1D6-173B3BDFD029}"/>
              </a:ext>
            </a:extLst>
          </p:cNvPr>
          <p:cNvSpPr>
            <a:spLocks noGrp="1"/>
          </p:cNvSpPr>
          <p:nvPr>
            <p:ph type="pic" sz="quarter" idx="13" hasCustomPrompt="1"/>
          </p:nvPr>
        </p:nvSpPr>
        <p:spPr>
          <a:xfrm>
            <a:off x="838199" y="1734796"/>
            <a:ext cx="3621277" cy="4153256"/>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8" name="Picture Placeholder 6">
            <a:extLst>
              <a:ext uri="{FF2B5EF4-FFF2-40B4-BE49-F238E27FC236}">
                <a16:creationId xmlns:a16="http://schemas.microsoft.com/office/drawing/2014/main" id="{6C262295-2412-4B00-AECC-F9057CBC2766}"/>
              </a:ext>
            </a:extLst>
          </p:cNvPr>
          <p:cNvSpPr>
            <a:spLocks noGrp="1"/>
          </p:cNvSpPr>
          <p:nvPr>
            <p:ph type="pic" sz="quarter" idx="14" hasCustomPrompt="1"/>
          </p:nvPr>
        </p:nvSpPr>
        <p:spPr>
          <a:xfrm>
            <a:off x="4609333" y="1734796"/>
            <a:ext cx="3621278" cy="4153256"/>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9" name="Picture Placeholder 6">
            <a:extLst>
              <a:ext uri="{FF2B5EF4-FFF2-40B4-BE49-F238E27FC236}">
                <a16:creationId xmlns:a16="http://schemas.microsoft.com/office/drawing/2014/main" id="{FEFD99F4-4334-4E56-A89C-7608FAB2D212}"/>
              </a:ext>
            </a:extLst>
          </p:cNvPr>
          <p:cNvSpPr>
            <a:spLocks noGrp="1"/>
          </p:cNvSpPr>
          <p:nvPr>
            <p:ph type="pic" sz="quarter" idx="15" hasCustomPrompt="1"/>
          </p:nvPr>
        </p:nvSpPr>
        <p:spPr>
          <a:xfrm>
            <a:off x="8380469" y="1734796"/>
            <a:ext cx="3626373" cy="4153256"/>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920361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2758-890A-4DDC-BEEE-D4E81D1FD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4DB44-884E-4BC0-8E04-FF936A951B1D}"/>
              </a:ext>
            </a:extLst>
          </p:cNvPr>
          <p:cNvSpPr>
            <a:spLocks noGrp="1"/>
          </p:cNvSpPr>
          <p:nvPr>
            <p:ph type="dt" sz="half" idx="10"/>
          </p:nvPr>
        </p:nvSpPr>
        <p:spPr/>
        <p:txBody>
          <a:bodyPr/>
          <a:lstStyle>
            <a:lvl1pPr>
              <a:defRPr>
                <a:solidFill>
                  <a:schemeClr val="tx1">
                    <a:lumMod val="50000"/>
                  </a:schemeClr>
                </a:solidFill>
              </a:defRPr>
            </a:lvl1pPr>
          </a:lstStyle>
          <a:p>
            <a:fld id="{3361C757-7C5E-42DF-AEDA-CC24C72F5D10}" type="datetimeFigureOut">
              <a:rPr lang="en-US" smtClean="0"/>
              <a:t>5/16/2023</a:t>
            </a:fld>
            <a:endParaRPr lang="en-US" dirty="0"/>
          </a:p>
        </p:txBody>
      </p:sp>
      <p:sp>
        <p:nvSpPr>
          <p:cNvPr id="4" name="Footer Placeholder 3">
            <a:extLst>
              <a:ext uri="{FF2B5EF4-FFF2-40B4-BE49-F238E27FC236}">
                <a16:creationId xmlns:a16="http://schemas.microsoft.com/office/drawing/2014/main" id="{86125245-EC1A-4CE3-9952-487191542AA2}"/>
              </a:ext>
            </a:extLst>
          </p:cNvPr>
          <p:cNvSpPr>
            <a:spLocks noGrp="1"/>
          </p:cNvSpPr>
          <p:nvPr>
            <p:ph type="ftr" sz="quarter" idx="11"/>
          </p:nvPr>
        </p:nvSpPr>
        <p:spPr/>
        <p:txBody>
          <a:bodyPr/>
          <a:lstStyle>
            <a:lvl1pPr>
              <a:defRPr>
                <a:solidFill>
                  <a:schemeClr val="tx1">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F26BB979-2E45-4EFE-9DFE-AE76A97FAC7F}"/>
              </a:ext>
            </a:extLst>
          </p:cNvPr>
          <p:cNvSpPr>
            <a:spLocks noGrp="1"/>
          </p:cNvSpPr>
          <p:nvPr>
            <p:ph type="sldNum" sz="quarter" idx="12"/>
          </p:nvPr>
        </p:nvSpPr>
        <p:spPr/>
        <p:txBody>
          <a:bodyPr/>
          <a:lstStyle>
            <a:lvl1pPr>
              <a:defRPr>
                <a:solidFill>
                  <a:schemeClr val="tx1">
                    <a:lumMod val="50000"/>
                  </a:schemeClr>
                </a:solidFill>
              </a:defRPr>
            </a:lvl1pPr>
          </a:lstStyle>
          <a:p>
            <a:fld id="{E367C22F-AB3F-46E4-AC89-9A1975ABDE5C}" type="slidenum">
              <a:rPr lang="en-US" smtClean="0"/>
              <a:t>‹#›</a:t>
            </a:fld>
            <a:endParaRPr lang="en-US" dirty="0"/>
          </a:p>
        </p:txBody>
      </p:sp>
      <p:sp>
        <p:nvSpPr>
          <p:cNvPr id="6" name="Picture Placeholder 3">
            <a:extLst>
              <a:ext uri="{FF2B5EF4-FFF2-40B4-BE49-F238E27FC236}">
                <a16:creationId xmlns:a16="http://schemas.microsoft.com/office/drawing/2014/main" id="{DF84BA58-C543-482D-BCE4-C9C85CF324D0}"/>
              </a:ext>
            </a:extLst>
          </p:cNvPr>
          <p:cNvSpPr>
            <a:spLocks noGrp="1"/>
          </p:cNvSpPr>
          <p:nvPr>
            <p:ph type="pic" sz="quarter" idx="13" hasCustomPrompt="1"/>
          </p:nvPr>
        </p:nvSpPr>
        <p:spPr>
          <a:xfrm>
            <a:off x="838200" y="1731566"/>
            <a:ext cx="5548780" cy="4156484"/>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7" name="Picture Placeholder 3">
            <a:extLst>
              <a:ext uri="{FF2B5EF4-FFF2-40B4-BE49-F238E27FC236}">
                <a16:creationId xmlns:a16="http://schemas.microsoft.com/office/drawing/2014/main" id="{E7728B53-7B20-413C-B2FF-F50B6505D23F}"/>
              </a:ext>
            </a:extLst>
          </p:cNvPr>
          <p:cNvSpPr>
            <a:spLocks noGrp="1"/>
          </p:cNvSpPr>
          <p:nvPr>
            <p:ph type="pic" sz="quarter" idx="14" hasCustomPrompt="1"/>
          </p:nvPr>
        </p:nvSpPr>
        <p:spPr>
          <a:xfrm>
            <a:off x="6467542" y="1731567"/>
            <a:ext cx="2743200" cy="2030190"/>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8" name="Picture Placeholder 3">
            <a:extLst>
              <a:ext uri="{FF2B5EF4-FFF2-40B4-BE49-F238E27FC236}">
                <a16:creationId xmlns:a16="http://schemas.microsoft.com/office/drawing/2014/main" id="{0C40DEA6-5565-457F-8DD7-5F870ADB8A5A}"/>
              </a:ext>
            </a:extLst>
          </p:cNvPr>
          <p:cNvSpPr>
            <a:spLocks noGrp="1"/>
          </p:cNvSpPr>
          <p:nvPr>
            <p:ph type="pic" sz="quarter" idx="15" hasCustomPrompt="1"/>
          </p:nvPr>
        </p:nvSpPr>
        <p:spPr>
          <a:xfrm>
            <a:off x="9291304" y="1731567"/>
            <a:ext cx="2748296" cy="2030190"/>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9" name="Picture Placeholder 3">
            <a:extLst>
              <a:ext uri="{FF2B5EF4-FFF2-40B4-BE49-F238E27FC236}">
                <a16:creationId xmlns:a16="http://schemas.microsoft.com/office/drawing/2014/main" id="{33094459-33AC-42F6-94DC-669232AE93DE}"/>
              </a:ext>
            </a:extLst>
          </p:cNvPr>
          <p:cNvSpPr>
            <a:spLocks noGrp="1"/>
          </p:cNvSpPr>
          <p:nvPr>
            <p:ph type="pic" sz="quarter" idx="16" hasCustomPrompt="1"/>
          </p:nvPr>
        </p:nvSpPr>
        <p:spPr>
          <a:xfrm>
            <a:off x="6467542" y="3850035"/>
            <a:ext cx="2743200" cy="2030190"/>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0" name="Picture Placeholder 3">
            <a:extLst>
              <a:ext uri="{FF2B5EF4-FFF2-40B4-BE49-F238E27FC236}">
                <a16:creationId xmlns:a16="http://schemas.microsoft.com/office/drawing/2014/main" id="{5E7C64B6-5382-4949-93C8-3966AEFCA1D0}"/>
              </a:ext>
            </a:extLst>
          </p:cNvPr>
          <p:cNvSpPr>
            <a:spLocks noGrp="1"/>
          </p:cNvSpPr>
          <p:nvPr>
            <p:ph type="pic" sz="quarter" idx="17" hasCustomPrompt="1"/>
          </p:nvPr>
        </p:nvSpPr>
        <p:spPr>
          <a:xfrm>
            <a:off x="9291304" y="3850035"/>
            <a:ext cx="2748296" cy="2030190"/>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1772189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2758-890A-4DDC-BEEE-D4E81D1FD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4DB44-884E-4BC0-8E04-FF936A951B1D}"/>
              </a:ext>
            </a:extLst>
          </p:cNvPr>
          <p:cNvSpPr>
            <a:spLocks noGrp="1"/>
          </p:cNvSpPr>
          <p:nvPr>
            <p:ph type="dt" sz="half" idx="10"/>
          </p:nvPr>
        </p:nvSpPr>
        <p:spPr/>
        <p:txBody>
          <a:bodyPr/>
          <a:lstStyle>
            <a:lvl1pPr>
              <a:defRPr>
                <a:solidFill>
                  <a:schemeClr val="tx1">
                    <a:lumMod val="50000"/>
                  </a:schemeClr>
                </a:solidFill>
              </a:defRPr>
            </a:lvl1pPr>
          </a:lstStyle>
          <a:p>
            <a:fld id="{3361C757-7C5E-42DF-AEDA-CC24C72F5D10}" type="datetimeFigureOut">
              <a:rPr lang="en-US" smtClean="0"/>
              <a:t>5/16/2023</a:t>
            </a:fld>
            <a:endParaRPr lang="en-US" dirty="0"/>
          </a:p>
        </p:txBody>
      </p:sp>
      <p:sp>
        <p:nvSpPr>
          <p:cNvPr id="4" name="Footer Placeholder 3">
            <a:extLst>
              <a:ext uri="{FF2B5EF4-FFF2-40B4-BE49-F238E27FC236}">
                <a16:creationId xmlns:a16="http://schemas.microsoft.com/office/drawing/2014/main" id="{86125245-EC1A-4CE3-9952-487191542AA2}"/>
              </a:ext>
            </a:extLst>
          </p:cNvPr>
          <p:cNvSpPr>
            <a:spLocks noGrp="1"/>
          </p:cNvSpPr>
          <p:nvPr>
            <p:ph type="ftr" sz="quarter" idx="11"/>
          </p:nvPr>
        </p:nvSpPr>
        <p:spPr/>
        <p:txBody>
          <a:bodyPr/>
          <a:lstStyle>
            <a:lvl1pPr>
              <a:defRPr>
                <a:solidFill>
                  <a:schemeClr val="tx1">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F26BB979-2E45-4EFE-9DFE-AE76A97FAC7F}"/>
              </a:ext>
            </a:extLst>
          </p:cNvPr>
          <p:cNvSpPr>
            <a:spLocks noGrp="1"/>
          </p:cNvSpPr>
          <p:nvPr>
            <p:ph type="sldNum" sz="quarter" idx="12"/>
          </p:nvPr>
        </p:nvSpPr>
        <p:spPr/>
        <p:txBody>
          <a:bodyPr/>
          <a:lstStyle>
            <a:lvl1pPr>
              <a:defRPr>
                <a:solidFill>
                  <a:schemeClr val="tx1">
                    <a:lumMod val="50000"/>
                  </a:schemeClr>
                </a:solidFill>
              </a:defRPr>
            </a:lvl1pPr>
          </a:lstStyle>
          <a:p>
            <a:fld id="{E367C22F-AB3F-46E4-AC89-9A1975ABDE5C}" type="slidenum">
              <a:rPr lang="en-US" smtClean="0"/>
              <a:t>‹#›</a:t>
            </a:fld>
            <a:endParaRPr lang="en-US" dirty="0"/>
          </a:p>
        </p:txBody>
      </p:sp>
      <p:sp>
        <p:nvSpPr>
          <p:cNvPr id="6" name="Picture Placeholder 3">
            <a:extLst>
              <a:ext uri="{FF2B5EF4-FFF2-40B4-BE49-F238E27FC236}">
                <a16:creationId xmlns:a16="http://schemas.microsoft.com/office/drawing/2014/main" id="{6E0FDBBA-D5F0-4A23-938D-A720FB90856C}"/>
              </a:ext>
            </a:extLst>
          </p:cNvPr>
          <p:cNvSpPr>
            <a:spLocks noGrp="1"/>
          </p:cNvSpPr>
          <p:nvPr>
            <p:ph type="pic" sz="quarter" idx="13" hasCustomPrompt="1"/>
          </p:nvPr>
        </p:nvSpPr>
        <p:spPr>
          <a:xfrm>
            <a:off x="837982" y="1731566"/>
            <a:ext cx="5258018" cy="2049465"/>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7" name="Picture Placeholder 3">
            <a:extLst>
              <a:ext uri="{FF2B5EF4-FFF2-40B4-BE49-F238E27FC236}">
                <a16:creationId xmlns:a16="http://schemas.microsoft.com/office/drawing/2014/main" id="{98EA6AAE-7830-4AEE-ACBC-CC2DAA81E32F}"/>
              </a:ext>
            </a:extLst>
          </p:cNvPr>
          <p:cNvSpPr>
            <a:spLocks noGrp="1"/>
          </p:cNvSpPr>
          <p:nvPr>
            <p:ph type="pic" sz="quarter" idx="14" hasCustomPrompt="1"/>
          </p:nvPr>
        </p:nvSpPr>
        <p:spPr>
          <a:xfrm>
            <a:off x="6193606" y="1731566"/>
            <a:ext cx="5845994" cy="4191831"/>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8" name="Picture Placeholder 3">
            <a:extLst>
              <a:ext uri="{FF2B5EF4-FFF2-40B4-BE49-F238E27FC236}">
                <a16:creationId xmlns:a16="http://schemas.microsoft.com/office/drawing/2014/main" id="{8E79F27F-04C6-41CE-B2E3-BCF7BE1A3750}"/>
              </a:ext>
            </a:extLst>
          </p:cNvPr>
          <p:cNvSpPr>
            <a:spLocks noGrp="1"/>
          </p:cNvSpPr>
          <p:nvPr>
            <p:ph type="pic" sz="quarter" idx="15" hasCustomPrompt="1"/>
          </p:nvPr>
        </p:nvSpPr>
        <p:spPr>
          <a:xfrm>
            <a:off x="837982" y="3873932"/>
            <a:ext cx="2583373" cy="2049465"/>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9" name="Picture Placeholder 3">
            <a:extLst>
              <a:ext uri="{FF2B5EF4-FFF2-40B4-BE49-F238E27FC236}">
                <a16:creationId xmlns:a16="http://schemas.microsoft.com/office/drawing/2014/main" id="{7FC9E673-DB4A-482F-939C-9249D345A560}"/>
              </a:ext>
            </a:extLst>
          </p:cNvPr>
          <p:cNvSpPr>
            <a:spLocks noGrp="1"/>
          </p:cNvSpPr>
          <p:nvPr>
            <p:ph type="pic" sz="quarter" idx="16" hasCustomPrompt="1"/>
          </p:nvPr>
        </p:nvSpPr>
        <p:spPr>
          <a:xfrm>
            <a:off x="3530086" y="3873932"/>
            <a:ext cx="2565914" cy="2049465"/>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2635481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2758-890A-4DDC-BEEE-D4E81D1FD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4DB44-884E-4BC0-8E04-FF936A951B1D}"/>
              </a:ext>
            </a:extLst>
          </p:cNvPr>
          <p:cNvSpPr>
            <a:spLocks noGrp="1"/>
          </p:cNvSpPr>
          <p:nvPr>
            <p:ph type="dt" sz="half" idx="10"/>
          </p:nvPr>
        </p:nvSpPr>
        <p:spPr/>
        <p:txBody>
          <a:bodyPr/>
          <a:lstStyle>
            <a:lvl1pPr>
              <a:defRPr>
                <a:solidFill>
                  <a:schemeClr val="tx1">
                    <a:lumMod val="50000"/>
                  </a:schemeClr>
                </a:solidFill>
              </a:defRPr>
            </a:lvl1pPr>
          </a:lstStyle>
          <a:p>
            <a:fld id="{3361C757-7C5E-42DF-AEDA-CC24C72F5D10}" type="datetimeFigureOut">
              <a:rPr lang="en-US" smtClean="0"/>
              <a:t>5/16/2023</a:t>
            </a:fld>
            <a:endParaRPr lang="en-US" dirty="0"/>
          </a:p>
        </p:txBody>
      </p:sp>
      <p:sp>
        <p:nvSpPr>
          <p:cNvPr id="4" name="Footer Placeholder 3">
            <a:extLst>
              <a:ext uri="{FF2B5EF4-FFF2-40B4-BE49-F238E27FC236}">
                <a16:creationId xmlns:a16="http://schemas.microsoft.com/office/drawing/2014/main" id="{86125245-EC1A-4CE3-9952-487191542AA2}"/>
              </a:ext>
            </a:extLst>
          </p:cNvPr>
          <p:cNvSpPr>
            <a:spLocks noGrp="1"/>
          </p:cNvSpPr>
          <p:nvPr>
            <p:ph type="ftr" sz="quarter" idx="11"/>
          </p:nvPr>
        </p:nvSpPr>
        <p:spPr/>
        <p:txBody>
          <a:bodyPr/>
          <a:lstStyle>
            <a:lvl1pPr>
              <a:defRPr>
                <a:solidFill>
                  <a:schemeClr val="tx1">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F26BB979-2E45-4EFE-9DFE-AE76A97FAC7F}"/>
              </a:ext>
            </a:extLst>
          </p:cNvPr>
          <p:cNvSpPr>
            <a:spLocks noGrp="1"/>
          </p:cNvSpPr>
          <p:nvPr>
            <p:ph type="sldNum" sz="quarter" idx="12"/>
          </p:nvPr>
        </p:nvSpPr>
        <p:spPr/>
        <p:txBody>
          <a:bodyPr/>
          <a:lstStyle>
            <a:lvl1pPr>
              <a:defRPr>
                <a:solidFill>
                  <a:schemeClr val="tx1">
                    <a:lumMod val="50000"/>
                  </a:schemeClr>
                </a:solidFill>
              </a:defRPr>
            </a:lvl1pPr>
          </a:lstStyle>
          <a:p>
            <a:fld id="{E367C22F-AB3F-46E4-AC89-9A1975ABDE5C}" type="slidenum">
              <a:rPr lang="en-US" smtClean="0"/>
              <a:t>‹#›</a:t>
            </a:fld>
            <a:endParaRPr lang="en-US" dirty="0"/>
          </a:p>
        </p:txBody>
      </p:sp>
      <p:sp>
        <p:nvSpPr>
          <p:cNvPr id="6" name="Picture Placeholder 3">
            <a:extLst>
              <a:ext uri="{FF2B5EF4-FFF2-40B4-BE49-F238E27FC236}">
                <a16:creationId xmlns:a16="http://schemas.microsoft.com/office/drawing/2014/main" id="{31ED059F-DDE3-44E4-AF60-C60EA454CBDA}"/>
              </a:ext>
            </a:extLst>
          </p:cNvPr>
          <p:cNvSpPr>
            <a:spLocks noGrp="1"/>
          </p:cNvSpPr>
          <p:nvPr>
            <p:ph type="pic" sz="quarter" idx="14" hasCustomPrompt="1"/>
          </p:nvPr>
        </p:nvSpPr>
        <p:spPr>
          <a:xfrm>
            <a:off x="838200" y="1731623"/>
            <a:ext cx="2579016" cy="2012157"/>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7" name="Picture Placeholder 3">
            <a:extLst>
              <a:ext uri="{FF2B5EF4-FFF2-40B4-BE49-F238E27FC236}">
                <a16:creationId xmlns:a16="http://schemas.microsoft.com/office/drawing/2014/main" id="{77E1E502-0C17-4704-9E33-B77157F9A62E}"/>
              </a:ext>
            </a:extLst>
          </p:cNvPr>
          <p:cNvSpPr>
            <a:spLocks noGrp="1"/>
          </p:cNvSpPr>
          <p:nvPr>
            <p:ph type="pic" sz="quarter" idx="15" hasCustomPrompt="1"/>
          </p:nvPr>
        </p:nvSpPr>
        <p:spPr>
          <a:xfrm>
            <a:off x="3523551" y="1731623"/>
            <a:ext cx="2579016" cy="2012157"/>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8" name="Picture Placeholder 3">
            <a:extLst>
              <a:ext uri="{FF2B5EF4-FFF2-40B4-BE49-F238E27FC236}">
                <a16:creationId xmlns:a16="http://schemas.microsoft.com/office/drawing/2014/main" id="{EBE768BA-C083-468C-96F6-480FAC5F2290}"/>
              </a:ext>
            </a:extLst>
          </p:cNvPr>
          <p:cNvSpPr>
            <a:spLocks noGrp="1"/>
          </p:cNvSpPr>
          <p:nvPr>
            <p:ph type="pic" sz="quarter" idx="16" hasCustomPrompt="1"/>
          </p:nvPr>
        </p:nvSpPr>
        <p:spPr>
          <a:xfrm>
            <a:off x="6201190" y="1731623"/>
            <a:ext cx="2579016" cy="2012157"/>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9" name="Picture Placeholder 3">
            <a:extLst>
              <a:ext uri="{FF2B5EF4-FFF2-40B4-BE49-F238E27FC236}">
                <a16:creationId xmlns:a16="http://schemas.microsoft.com/office/drawing/2014/main" id="{24CD19B9-934F-4168-9C9C-ABDD9A7C564F}"/>
              </a:ext>
            </a:extLst>
          </p:cNvPr>
          <p:cNvSpPr>
            <a:spLocks noGrp="1"/>
          </p:cNvSpPr>
          <p:nvPr>
            <p:ph type="pic" sz="quarter" idx="17" hasCustomPrompt="1"/>
          </p:nvPr>
        </p:nvSpPr>
        <p:spPr>
          <a:xfrm>
            <a:off x="8867964" y="1731623"/>
            <a:ext cx="3171635" cy="4139407"/>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0" name="Picture Placeholder 3">
            <a:extLst>
              <a:ext uri="{FF2B5EF4-FFF2-40B4-BE49-F238E27FC236}">
                <a16:creationId xmlns:a16="http://schemas.microsoft.com/office/drawing/2014/main" id="{F6AB7277-568D-417B-9C4A-4452FE689221}"/>
              </a:ext>
            </a:extLst>
          </p:cNvPr>
          <p:cNvSpPr>
            <a:spLocks noGrp="1"/>
          </p:cNvSpPr>
          <p:nvPr>
            <p:ph type="pic" sz="quarter" idx="18" hasCustomPrompt="1"/>
          </p:nvPr>
        </p:nvSpPr>
        <p:spPr>
          <a:xfrm>
            <a:off x="838200" y="3858873"/>
            <a:ext cx="5238973" cy="2012157"/>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1" name="Picture Placeholder 3">
            <a:extLst>
              <a:ext uri="{FF2B5EF4-FFF2-40B4-BE49-F238E27FC236}">
                <a16:creationId xmlns:a16="http://schemas.microsoft.com/office/drawing/2014/main" id="{73A3F99C-4F19-45D4-9C26-F3C6C1FC55CF}"/>
              </a:ext>
            </a:extLst>
          </p:cNvPr>
          <p:cNvSpPr>
            <a:spLocks noGrp="1"/>
          </p:cNvSpPr>
          <p:nvPr>
            <p:ph type="pic" sz="quarter" idx="20" hasCustomPrompt="1"/>
          </p:nvPr>
        </p:nvSpPr>
        <p:spPr>
          <a:xfrm>
            <a:off x="6201190" y="3858873"/>
            <a:ext cx="2579016" cy="2012157"/>
          </a:xfrm>
          <a:prstGeom prst="rect">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2460452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2DE7-2D06-430F-A0A8-A484A9F83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E9A5A-5D1D-4B1E-ADD4-BAAFCDA74222}"/>
              </a:ext>
            </a:extLst>
          </p:cNvPr>
          <p:cNvSpPr>
            <a:spLocks noGrp="1"/>
          </p:cNvSpPr>
          <p:nvPr>
            <p:ph idx="1"/>
          </p:nvPr>
        </p:nvSpPr>
        <p:spPr>
          <a:xfrm>
            <a:off x="838200" y="1740165"/>
            <a:ext cx="6755674" cy="4147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191435-F399-48F5-BBB2-B6A3E2AC8529}"/>
              </a:ext>
            </a:extLst>
          </p:cNvPr>
          <p:cNvSpPr>
            <a:spLocks noGrp="1"/>
          </p:cNvSpPr>
          <p:nvPr>
            <p:ph type="dt" sz="half" idx="10"/>
          </p:nvPr>
        </p:nvSpPr>
        <p:spPr/>
        <p:txBody>
          <a:bodyPr/>
          <a:lstStyle>
            <a:lvl1pPr>
              <a:defRPr>
                <a:solidFill>
                  <a:schemeClr val="tx1">
                    <a:lumMod val="50000"/>
                  </a:schemeClr>
                </a:solidFill>
              </a:defRPr>
            </a:lvl1pPr>
          </a:lstStyle>
          <a:p>
            <a:fld id="{3361C757-7C5E-42DF-AEDA-CC24C72F5D10}" type="datetimeFigureOut">
              <a:rPr lang="en-US" smtClean="0"/>
              <a:t>5/16/2023</a:t>
            </a:fld>
            <a:endParaRPr lang="en-US" dirty="0"/>
          </a:p>
        </p:txBody>
      </p:sp>
      <p:sp>
        <p:nvSpPr>
          <p:cNvPr id="5" name="Footer Placeholder 4">
            <a:extLst>
              <a:ext uri="{FF2B5EF4-FFF2-40B4-BE49-F238E27FC236}">
                <a16:creationId xmlns:a16="http://schemas.microsoft.com/office/drawing/2014/main" id="{D00801E0-95E5-492E-9711-4649BAC732DE}"/>
              </a:ext>
            </a:extLst>
          </p:cNvPr>
          <p:cNvSpPr>
            <a:spLocks noGrp="1"/>
          </p:cNvSpPr>
          <p:nvPr>
            <p:ph type="ftr" sz="quarter" idx="11"/>
          </p:nvPr>
        </p:nvSpPr>
        <p:spPr/>
        <p:txBody>
          <a:bodyPr/>
          <a:lstStyle>
            <a:lvl1pPr>
              <a:defRPr>
                <a:solidFill>
                  <a:schemeClr val="tx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C93FC826-84EA-44BC-9F3B-3E63CD6FD99E}"/>
              </a:ext>
            </a:extLst>
          </p:cNvPr>
          <p:cNvSpPr>
            <a:spLocks noGrp="1"/>
          </p:cNvSpPr>
          <p:nvPr>
            <p:ph type="sldNum" sz="quarter" idx="12"/>
          </p:nvPr>
        </p:nvSpPr>
        <p:spPr/>
        <p:txBody>
          <a:bodyPr/>
          <a:lstStyle>
            <a:lvl1pPr>
              <a:defRPr>
                <a:solidFill>
                  <a:schemeClr val="tx1">
                    <a:lumMod val="50000"/>
                  </a:schemeClr>
                </a:solidFill>
              </a:defRPr>
            </a:lvl1pPr>
          </a:lstStyle>
          <a:p>
            <a:fld id="{E367C22F-AB3F-46E4-AC89-9A1975ABDE5C}" type="slidenum">
              <a:rPr lang="en-US" smtClean="0"/>
              <a:t>‹#›</a:t>
            </a:fld>
            <a:endParaRPr lang="en-US" dirty="0"/>
          </a:p>
        </p:txBody>
      </p:sp>
      <p:sp>
        <p:nvSpPr>
          <p:cNvPr id="8" name="Picture Placeholder 7">
            <a:extLst>
              <a:ext uri="{FF2B5EF4-FFF2-40B4-BE49-F238E27FC236}">
                <a16:creationId xmlns:a16="http://schemas.microsoft.com/office/drawing/2014/main" id="{9351EE4F-1232-4D50-B9CA-AD8456C2E1F5}"/>
              </a:ext>
            </a:extLst>
          </p:cNvPr>
          <p:cNvSpPr>
            <a:spLocks noGrp="1"/>
          </p:cNvSpPr>
          <p:nvPr>
            <p:ph type="pic" sz="quarter" idx="13" hasCustomPrompt="1"/>
          </p:nvPr>
        </p:nvSpPr>
        <p:spPr>
          <a:xfrm>
            <a:off x="7715250" y="1740165"/>
            <a:ext cx="4324350" cy="4147885"/>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211568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36857502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2DE7-2D06-430F-A0A8-A484A9F83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E9A5A-5D1D-4B1E-ADD4-BAAFCDA74222}"/>
              </a:ext>
            </a:extLst>
          </p:cNvPr>
          <p:cNvSpPr>
            <a:spLocks noGrp="1"/>
          </p:cNvSpPr>
          <p:nvPr>
            <p:ph idx="1"/>
          </p:nvPr>
        </p:nvSpPr>
        <p:spPr>
          <a:xfrm>
            <a:off x="838200" y="1740165"/>
            <a:ext cx="6755674" cy="4196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191435-F399-48F5-BBB2-B6A3E2AC8529}"/>
              </a:ext>
            </a:extLst>
          </p:cNvPr>
          <p:cNvSpPr>
            <a:spLocks noGrp="1"/>
          </p:cNvSpPr>
          <p:nvPr>
            <p:ph type="dt" sz="half" idx="10"/>
          </p:nvPr>
        </p:nvSpPr>
        <p:spPr/>
        <p:txBody>
          <a:bodyPr/>
          <a:lstStyle>
            <a:lvl1pPr>
              <a:defRPr>
                <a:solidFill>
                  <a:schemeClr val="tx1">
                    <a:lumMod val="50000"/>
                  </a:schemeClr>
                </a:solidFill>
              </a:defRPr>
            </a:lvl1pPr>
          </a:lstStyle>
          <a:p>
            <a:fld id="{3361C757-7C5E-42DF-AEDA-CC24C72F5D10}" type="datetimeFigureOut">
              <a:rPr lang="en-US" smtClean="0"/>
              <a:t>5/16/2023</a:t>
            </a:fld>
            <a:endParaRPr lang="en-US" dirty="0"/>
          </a:p>
        </p:txBody>
      </p:sp>
      <p:sp>
        <p:nvSpPr>
          <p:cNvPr id="5" name="Footer Placeholder 4">
            <a:extLst>
              <a:ext uri="{FF2B5EF4-FFF2-40B4-BE49-F238E27FC236}">
                <a16:creationId xmlns:a16="http://schemas.microsoft.com/office/drawing/2014/main" id="{D00801E0-95E5-492E-9711-4649BAC732DE}"/>
              </a:ext>
            </a:extLst>
          </p:cNvPr>
          <p:cNvSpPr>
            <a:spLocks noGrp="1"/>
          </p:cNvSpPr>
          <p:nvPr>
            <p:ph type="ftr" sz="quarter" idx="11"/>
          </p:nvPr>
        </p:nvSpPr>
        <p:spPr/>
        <p:txBody>
          <a:bodyPr/>
          <a:lstStyle>
            <a:lvl1pPr>
              <a:defRPr>
                <a:solidFill>
                  <a:schemeClr val="tx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C93FC826-84EA-44BC-9F3B-3E63CD6FD99E}"/>
              </a:ext>
            </a:extLst>
          </p:cNvPr>
          <p:cNvSpPr>
            <a:spLocks noGrp="1"/>
          </p:cNvSpPr>
          <p:nvPr>
            <p:ph type="sldNum" sz="quarter" idx="12"/>
          </p:nvPr>
        </p:nvSpPr>
        <p:spPr/>
        <p:txBody>
          <a:bodyPr/>
          <a:lstStyle>
            <a:lvl1pPr>
              <a:defRPr>
                <a:solidFill>
                  <a:schemeClr val="tx1">
                    <a:lumMod val="50000"/>
                  </a:schemeClr>
                </a:solidFill>
              </a:defRPr>
            </a:lvl1pPr>
          </a:lstStyle>
          <a:p>
            <a:fld id="{E367C22F-AB3F-46E4-AC89-9A1975ABDE5C}" type="slidenum">
              <a:rPr lang="en-US" smtClean="0"/>
              <a:t>‹#›</a:t>
            </a:fld>
            <a:endParaRPr lang="en-US" dirty="0"/>
          </a:p>
        </p:txBody>
      </p:sp>
      <p:sp>
        <p:nvSpPr>
          <p:cNvPr id="8" name="Picture Placeholder 7">
            <a:extLst>
              <a:ext uri="{FF2B5EF4-FFF2-40B4-BE49-F238E27FC236}">
                <a16:creationId xmlns:a16="http://schemas.microsoft.com/office/drawing/2014/main" id="{9351EE4F-1232-4D50-B9CA-AD8456C2E1F5}"/>
              </a:ext>
            </a:extLst>
          </p:cNvPr>
          <p:cNvSpPr>
            <a:spLocks noGrp="1"/>
          </p:cNvSpPr>
          <p:nvPr>
            <p:ph type="pic" sz="quarter" idx="13" hasCustomPrompt="1"/>
          </p:nvPr>
        </p:nvSpPr>
        <p:spPr>
          <a:xfrm>
            <a:off x="7715250" y="1825625"/>
            <a:ext cx="4197587" cy="4196068"/>
          </a:xfrm>
          <a:prstGeom prst="ellipse">
            <a:avLst/>
          </a:prstGeo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4239672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2DE7-2D06-430F-A0A8-A484A9F83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E9A5A-5D1D-4B1E-ADD4-BAAFCDA74222}"/>
              </a:ext>
            </a:extLst>
          </p:cNvPr>
          <p:cNvSpPr>
            <a:spLocks noGrp="1"/>
          </p:cNvSpPr>
          <p:nvPr>
            <p:ph idx="1"/>
          </p:nvPr>
        </p:nvSpPr>
        <p:spPr>
          <a:xfrm>
            <a:off x="838200" y="1740165"/>
            <a:ext cx="4918166" cy="4147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191435-F399-48F5-BBB2-B6A3E2AC8529}"/>
              </a:ext>
            </a:extLst>
          </p:cNvPr>
          <p:cNvSpPr>
            <a:spLocks noGrp="1"/>
          </p:cNvSpPr>
          <p:nvPr>
            <p:ph type="dt" sz="half" idx="10"/>
          </p:nvPr>
        </p:nvSpPr>
        <p:spPr/>
        <p:txBody>
          <a:bodyPr/>
          <a:lstStyle>
            <a:lvl1pPr>
              <a:defRPr>
                <a:solidFill>
                  <a:schemeClr val="tx1">
                    <a:lumMod val="50000"/>
                  </a:schemeClr>
                </a:solidFill>
              </a:defRPr>
            </a:lvl1pPr>
          </a:lstStyle>
          <a:p>
            <a:fld id="{3361C757-7C5E-42DF-AEDA-CC24C72F5D10}" type="datetimeFigureOut">
              <a:rPr lang="en-US" smtClean="0"/>
              <a:t>5/16/2023</a:t>
            </a:fld>
            <a:endParaRPr lang="en-US" dirty="0"/>
          </a:p>
        </p:txBody>
      </p:sp>
      <p:sp>
        <p:nvSpPr>
          <p:cNvPr id="5" name="Footer Placeholder 4">
            <a:extLst>
              <a:ext uri="{FF2B5EF4-FFF2-40B4-BE49-F238E27FC236}">
                <a16:creationId xmlns:a16="http://schemas.microsoft.com/office/drawing/2014/main" id="{D00801E0-95E5-492E-9711-4649BAC732DE}"/>
              </a:ext>
            </a:extLst>
          </p:cNvPr>
          <p:cNvSpPr>
            <a:spLocks noGrp="1"/>
          </p:cNvSpPr>
          <p:nvPr>
            <p:ph type="ftr" sz="quarter" idx="11"/>
          </p:nvPr>
        </p:nvSpPr>
        <p:spPr/>
        <p:txBody>
          <a:bodyPr/>
          <a:lstStyle>
            <a:lvl1pPr>
              <a:defRPr>
                <a:solidFill>
                  <a:schemeClr val="tx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C93FC826-84EA-44BC-9F3B-3E63CD6FD99E}"/>
              </a:ext>
            </a:extLst>
          </p:cNvPr>
          <p:cNvSpPr>
            <a:spLocks noGrp="1"/>
          </p:cNvSpPr>
          <p:nvPr>
            <p:ph type="sldNum" sz="quarter" idx="12"/>
          </p:nvPr>
        </p:nvSpPr>
        <p:spPr/>
        <p:txBody>
          <a:bodyPr/>
          <a:lstStyle>
            <a:lvl1pPr>
              <a:defRPr>
                <a:solidFill>
                  <a:schemeClr val="tx1">
                    <a:lumMod val="50000"/>
                  </a:schemeClr>
                </a:solidFill>
              </a:defRPr>
            </a:lvl1pPr>
          </a:lstStyle>
          <a:p>
            <a:fld id="{E367C22F-AB3F-46E4-AC89-9A1975ABDE5C}" type="slidenum">
              <a:rPr lang="en-US" smtClean="0"/>
              <a:t>‹#›</a:t>
            </a:fld>
            <a:endParaRPr lang="en-US" dirty="0"/>
          </a:p>
        </p:txBody>
      </p:sp>
      <p:sp>
        <p:nvSpPr>
          <p:cNvPr id="8" name="Picture Placeholder 7">
            <a:extLst>
              <a:ext uri="{FF2B5EF4-FFF2-40B4-BE49-F238E27FC236}">
                <a16:creationId xmlns:a16="http://schemas.microsoft.com/office/drawing/2014/main" id="{9351EE4F-1232-4D50-B9CA-AD8456C2E1F5}"/>
              </a:ext>
            </a:extLst>
          </p:cNvPr>
          <p:cNvSpPr>
            <a:spLocks noGrp="1"/>
          </p:cNvSpPr>
          <p:nvPr>
            <p:ph type="pic" sz="quarter" idx="13" hasCustomPrompt="1"/>
          </p:nvPr>
        </p:nvSpPr>
        <p:spPr>
          <a:xfrm>
            <a:off x="5860869" y="1740165"/>
            <a:ext cx="6178731" cy="4147885"/>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814337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8019-4B75-49F1-85F0-F963BAF07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857B0F-1715-4910-B2BB-7874723E8E62}"/>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4" name="Footer Placeholder 3">
            <a:extLst>
              <a:ext uri="{FF2B5EF4-FFF2-40B4-BE49-F238E27FC236}">
                <a16:creationId xmlns:a16="http://schemas.microsoft.com/office/drawing/2014/main" id="{45BA7AD4-749C-4019-9B2A-EBB752F37F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14B9C5-A9B3-4B70-8A1E-C906083D9D50}"/>
              </a:ext>
            </a:extLst>
          </p:cNvPr>
          <p:cNvSpPr>
            <a:spLocks noGrp="1"/>
          </p:cNvSpPr>
          <p:nvPr>
            <p:ph type="sldNum" sz="quarter" idx="12"/>
          </p:nvPr>
        </p:nvSpPr>
        <p:spPr/>
        <p:txBody>
          <a:bodyPr/>
          <a:lstStyle/>
          <a:p>
            <a:fld id="{E367C22F-AB3F-46E4-AC89-9A1975ABDE5C}" type="slidenum">
              <a:rPr lang="en-US" smtClean="0"/>
              <a:t>‹#›</a:t>
            </a:fld>
            <a:endParaRPr lang="en-US" dirty="0"/>
          </a:p>
        </p:txBody>
      </p:sp>
      <p:sp>
        <p:nvSpPr>
          <p:cNvPr id="7" name="Picture Placeholder 6">
            <a:extLst>
              <a:ext uri="{FF2B5EF4-FFF2-40B4-BE49-F238E27FC236}">
                <a16:creationId xmlns:a16="http://schemas.microsoft.com/office/drawing/2014/main" id="{5995F173-7511-42FE-A1D6-173B3BDFD029}"/>
              </a:ext>
            </a:extLst>
          </p:cNvPr>
          <p:cNvSpPr>
            <a:spLocks noGrp="1"/>
          </p:cNvSpPr>
          <p:nvPr>
            <p:ph type="pic" sz="quarter" idx="13" hasCustomPrompt="1"/>
          </p:nvPr>
        </p:nvSpPr>
        <p:spPr>
          <a:xfrm>
            <a:off x="838199" y="1740165"/>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5" name="Picture Placeholder 6">
            <a:extLst>
              <a:ext uri="{FF2B5EF4-FFF2-40B4-BE49-F238E27FC236}">
                <a16:creationId xmlns:a16="http://schemas.microsoft.com/office/drawing/2014/main" id="{C847D42D-9E04-4974-AFCE-6E3071F73314}"/>
              </a:ext>
            </a:extLst>
          </p:cNvPr>
          <p:cNvSpPr>
            <a:spLocks noGrp="1"/>
          </p:cNvSpPr>
          <p:nvPr>
            <p:ph type="pic" sz="quarter" idx="14" hasCustomPrompt="1"/>
          </p:nvPr>
        </p:nvSpPr>
        <p:spPr>
          <a:xfrm>
            <a:off x="3665062" y="1740165"/>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6" name="Picture Placeholder 6">
            <a:extLst>
              <a:ext uri="{FF2B5EF4-FFF2-40B4-BE49-F238E27FC236}">
                <a16:creationId xmlns:a16="http://schemas.microsoft.com/office/drawing/2014/main" id="{B7A74093-4A1C-435B-A762-4AA4D6CE3A08}"/>
              </a:ext>
            </a:extLst>
          </p:cNvPr>
          <p:cNvSpPr>
            <a:spLocks noGrp="1"/>
          </p:cNvSpPr>
          <p:nvPr>
            <p:ph type="pic" sz="quarter" idx="15" hasCustomPrompt="1"/>
          </p:nvPr>
        </p:nvSpPr>
        <p:spPr>
          <a:xfrm>
            <a:off x="6491925" y="1740165"/>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7" name="Picture Placeholder 6">
            <a:extLst>
              <a:ext uri="{FF2B5EF4-FFF2-40B4-BE49-F238E27FC236}">
                <a16:creationId xmlns:a16="http://schemas.microsoft.com/office/drawing/2014/main" id="{2518DD04-CA50-4A3B-8578-3371573341B7}"/>
              </a:ext>
            </a:extLst>
          </p:cNvPr>
          <p:cNvSpPr>
            <a:spLocks noGrp="1"/>
          </p:cNvSpPr>
          <p:nvPr>
            <p:ph type="pic" sz="quarter" idx="16" hasCustomPrompt="1"/>
          </p:nvPr>
        </p:nvSpPr>
        <p:spPr>
          <a:xfrm>
            <a:off x="9318788" y="1740165"/>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8" name="Picture Placeholder 6">
            <a:extLst>
              <a:ext uri="{FF2B5EF4-FFF2-40B4-BE49-F238E27FC236}">
                <a16:creationId xmlns:a16="http://schemas.microsoft.com/office/drawing/2014/main" id="{95019AA2-4A88-462A-9365-5BAC9911F47C}"/>
              </a:ext>
            </a:extLst>
          </p:cNvPr>
          <p:cNvSpPr>
            <a:spLocks noGrp="1"/>
          </p:cNvSpPr>
          <p:nvPr>
            <p:ph type="pic" sz="quarter" idx="17" hasCustomPrompt="1"/>
          </p:nvPr>
        </p:nvSpPr>
        <p:spPr>
          <a:xfrm>
            <a:off x="838199" y="3862293"/>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19" name="Picture Placeholder 6">
            <a:extLst>
              <a:ext uri="{FF2B5EF4-FFF2-40B4-BE49-F238E27FC236}">
                <a16:creationId xmlns:a16="http://schemas.microsoft.com/office/drawing/2014/main" id="{9EEA2EEE-1BD4-4031-BACD-30D3820F3DB0}"/>
              </a:ext>
            </a:extLst>
          </p:cNvPr>
          <p:cNvSpPr>
            <a:spLocks noGrp="1"/>
          </p:cNvSpPr>
          <p:nvPr>
            <p:ph type="pic" sz="quarter" idx="18" hasCustomPrompt="1"/>
          </p:nvPr>
        </p:nvSpPr>
        <p:spPr>
          <a:xfrm>
            <a:off x="3665062" y="3862293"/>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20" name="Picture Placeholder 6">
            <a:extLst>
              <a:ext uri="{FF2B5EF4-FFF2-40B4-BE49-F238E27FC236}">
                <a16:creationId xmlns:a16="http://schemas.microsoft.com/office/drawing/2014/main" id="{FB3D8E9F-7BDD-47CF-BF67-A4BB6BCD058B}"/>
              </a:ext>
            </a:extLst>
          </p:cNvPr>
          <p:cNvSpPr>
            <a:spLocks noGrp="1"/>
          </p:cNvSpPr>
          <p:nvPr>
            <p:ph type="pic" sz="quarter" idx="19" hasCustomPrompt="1"/>
          </p:nvPr>
        </p:nvSpPr>
        <p:spPr>
          <a:xfrm>
            <a:off x="6491925" y="3862293"/>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
        <p:nvSpPr>
          <p:cNvPr id="21" name="Picture Placeholder 6">
            <a:extLst>
              <a:ext uri="{FF2B5EF4-FFF2-40B4-BE49-F238E27FC236}">
                <a16:creationId xmlns:a16="http://schemas.microsoft.com/office/drawing/2014/main" id="{14F41FF8-7AFD-4C10-B0EC-33B907E2BD7E}"/>
              </a:ext>
            </a:extLst>
          </p:cNvPr>
          <p:cNvSpPr>
            <a:spLocks noGrp="1"/>
          </p:cNvSpPr>
          <p:nvPr>
            <p:ph type="pic" sz="quarter" idx="20" hasCustomPrompt="1"/>
          </p:nvPr>
        </p:nvSpPr>
        <p:spPr>
          <a:xfrm>
            <a:off x="9318788" y="3862293"/>
            <a:ext cx="2720811" cy="2019300"/>
          </a:xfrm>
          <a:solidFill>
            <a:schemeClr val="bg2"/>
          </a:solidFill>
          <a:ln w="19050">
            <a:noFill/>
          </a:ln>
          <a:effectLst/>
        </p:spPr>
        <p:txBody>
          <a:bodyPr vert="horz" lIns="91440" tIns="45720" rIns="91440" bIns="45720" rtlCol="0" anchor="ctr">
            <a:normAutofit/>
          </a:bodyPr>
          <a:lstStyle>
            <a:lvl1pPr>
              <a:defRPr lang="en-US" sz="2000" dirty="0"/>
            </a:lvl1pPr>
          </a:lstStyle>
          <a:p>
            <a:pPr marL="0" lvl="0" indent="0" algn="ctr">
              <a:buNone/>
            </a:pPr>
            <a:r>
              <a:rPr lang="en-US" dirty="0"/>
              <a:t>Drag n drop OR Click icon to add picture</a:t>
            </a:r>
          </a:p>
        </p:txBody>
      </p:sp>
    </p:spTree>
    <p:extLst>
      <p:ext uri="{BB962C8B-B14F-4D97-AF65-F5344CB8AC3E}">
        <p14:creationId xmlns:p14="http://schemas.microsoft.com/office/powerpoint/2010/main" val="1511223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5CAB-F670-4711-A85A-82FAD9CBA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293B75-743D-4BE2-B5C2-ABD821B807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8E118EC-7AE2-416A-B4CB-C3B4C16C8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1F2D7-542B-48FF-BCED-9C16F32385F3}"/>
              </a:ext>
            </a:extLst>
          </p:cNvPr>
          <p:cNvSpPr>
            <a:spLocks noGrp="1"/>
          </p:cNvSpPr>
          <p:nvPr>
            <p:ph type="dt" sz="half" idx="10"/>
          </p:nvPr>
        </p:nvSpPr>
        <p:spPr/>
        <p:txBody>
          <a:bodyPr/>
          <a:lstStyle/>
          <a:p>
            <a:fld id="{3361C757-7C5E-42DF-AEDA-CC24C72F5D10}" type="datetimeFigureOut">
              <a:rPr lang="en-US" smtClean="0"/>
              <a:t>5/16/2023</a:t>
            </a:fld>
            <a:endParaRPr lang="en-US" dirty="0"/>
          </a:p>
        </p:txBody>
      </p:sp>
      <p:sp>
        <p:nvSpPr>
          <p:cNvPr id="6" name="Footer Placeholder 5">
            <a:extLst>
              <a:ext uri="{FF2B5EF4-FFF2-40B4-BE49-F238E27FC236}">
                <a16:creationId xmlns:a16="http://schemas.microsoft.com/office/drawing/2014/main" id="{AEAF019D-10AB-4DC0-A470-F423E37D49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167BF-E5AF-466D-87BC-C244764C2DF9}"/>
              </a:ext>
            </a:extLst>
          </p:cNvPr>
          <p:cNvSpPr>
            <a:spLocks noGrp="1"/>
          </p:cNvSpPr>
          <p:nvPr>
            <p:ph type="sldNum" sz="quarter" idx="12"/>
          </p:nvPr>
        </p:nvSpPr>
        <p:spPr/>
        <p:txBody>
          <a:bodyPr/>
          <a:lstStyle/>
          <a:p>
            <a:fld id="{E367C22F-AB3F-46E4-AC89-9A1975ABDE5C}" type="slidenum">
              <a:rPr lang="en-US" smtClean="0"/>
              <a:t>‹#›</a:t>
            </a:fld>
            <a:endParaRPr lang="en-US" dirty="0"/>
          </a:p>
        </p:txBody>
      </p:sp>
    </p:spTree>
    <p:extLst>
      <p:ext uri="{BB962C8B-B14F-4D97-AF65-F5344CB8AC3E}">
        <p14:creationId xmlns:p14="http://schemas.microsoft.com/office/powerpoint/2010/main" val="3539882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40154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14578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205615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40FFF9-EA73-4D27-A116-8BCCD24B06E3}" type="datetimeFigureOut">
              <a:rPr lang="en-US" smtClean="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2B09630-D7E2-4275-A6F0-43F2F8C70CBB}" type="slidenum">
              <a:rPr lang="en-US" smtClean="0"/>
              <a:t>‹#›</a:t>
            </a:fld>
            <a:endParaRPr lang="en-US" dirty="0"/>
          </a:p>
        </p:txBody>
      </p:sp>
    </p:spTree>
    <p:extLst>
      <p:ext uri="{BB962C8B-B14F-4D97-AF65-F5344CB8AC3E}">
        <p14:creationId xmlns:p14="http://schemas.microsoft.com/office/powerpoint/2010/main" val="25473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image" Target="../media/image8.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140FFF9-EA73-4D27-A116-8BCCD24B06E3}" type="datetimeFigureOut">
              <a:rPr lang="en-US" smtClean="0"/>
              <a:t>5/16/2023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2B09630-D7E2-4275-A6F0-43F2F8C70CBB}" type="slidenum">
              <a:rPr lang="en-US" smtClean="0"/>
              <a:t>‹#›</a:t>
            </a:fld>
            <a:endParaRPr lang="en-US" dirty="0"/>
          </a:p>
        </p:txBody>
      </p:sp>
    </p:spTree>
    <p:extLst>
      <p:ext uri="{BB962C8B-B14F-4D97-AF65-F5344CB8AC3E}">
        <p14:creationId xmlns:p14="http://schemas.microsoft.com/office/powerpoint/2010/main" val="42629739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15"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dirty="0"/>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pic>
        <p:nvPicPr>
          <p:cNvPr id="13" name="Google Shape;13;p1"/>
          <p:cNvPicPr preferRelativeResize="0"/>
          <p:nvPr/>
        </p:nvPicPr>
        <p:blipFill>
          <a:blip r:embed="rId14">
            <a:alphaModFix/>
          </a:blip>
          <a:stretch>
            <a:fillRect/>
          </a:stretch>
        </p:blipFill>
        <p:spPr>
          <a:xfrm>
            <a:off x="11137100" y="175200"/>
            <a:ext cx="829739" cy="831600"/>
          </a:xfrm>
          <a:prstGeom prst="rect">
            <a:avLst/>
          </a:prstGeom>
          <a:noFill/>
          <a:ln>
            <a:noFill/>
          </a:ln>
        </p:spPr>
      </p:pic>
      <p:sp>
        <p:nvSpPr>
          <p:cNvPr id="2" name="Google Shape;23;p3">
            <a:extLst>
              <a:ext uri="{FF2B5EF4-FFF2-40B4-BE49-F238E27FC236}">
                <a16:creationId xmlns:a16="http://schemas.microsoft.com/office/drawing/2014/main" id="{EE5A45A4-E4AB-847D-96D6-42FAAF42C213}"/>
              </a:ext>
            </a:extLst>
          </p:cNvPr>
          <p:cNvSpPr txBox="1">
            <a:spLocks noGrp="1"/>
          </p:cNvSpPr>
          <p:nvPr>
            <p:ph type="sldNum" idx="4"/>
          </p:nvPr>
        </p:nvSpPr>
        <p:spPr>
          <a:xfrm>
            <a:off x="11577935" y="6436264"/>
            <a:ext cx="614400" cy="406400"/>
          </a:xfrm>
          <a:prstGeom prst="rect">
            <a:avLst/>
          </a:prstGeom>
        </p:spPr>
        <p:txBody>
          <a:bodyPr spcFirstLastPara="1" wrap="square" lIns="91425" tIns="91425" rIns="91425" bIns="91425" anchor="ctr" anchorCtr="0">
            <a:noAutofit/>
          </a:bodyPr>
          <a:lstStyle>
            <a:lvl1pPr lvl="0">
              <a:buNone/>
              <a:defRPr sz="1333">
                <a:solidFill>
                  <a:schemeClr val="accent1"/>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606150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Graphic 15">
            <a:extLst>
              <a:ext uri="{FF2B5EF4-FFF2-40B4-BE49-F238E27FC236}">
                <a16:creationId xmlns:a16="http://schemas.microsoft.com/office/drawing/2014/main" id="{678E0DA6-32E4-4936-863D-E1D56CB7E78A}"/>
              </a:ext>
            </a:extLst>
          </p:cNvPr>
          <p:cNvSpPr/>
          <p:nvPr/>
        </p:nvSpPr>
        <p:spPr>
          <a:xfrm>
            <a:off x="7531338" y="3810000"/>
            <a:ext cx="5897905" cy="4408339"/>
          </a:xfrm>
          <a:custGeom>
            <a:avLst/>
            <a:gdLst>
              <a:gd name="connsiteX0" fmla="*/ 1171355 w 1349406"/>
              <a:gd name="connsiteY0" fmla="*/ 729075 h 1008602"/>
              <a:gd name="connsiteX1" fmla="*/ 1349081 w 1349406"/>
              <a:gd name="connsiteY1" fmla="*/ 670382 h 1008602"/>
              <a:gd name="connsiteX2" fmla="*/ 1319973 w 1349406"/>
              <a:gd name="connsiteY2" fmla="*/ 641273 h 1008602"/>
              <a:gd name="connsiteX3" fmla="*/ 1317411 w 1349406"/>
              <a:gd name="connsiteY3" fmla="*/ 638254 h 1008602"/>
              <a:gd name="connsiteX4" fmla="*/ 716850 w 1349406"/>
              <a:gd name="connsiteY4" fmla="*/ 37684 h 1008602"/>
              <a:gd name="connsiteX5" fmla="*/ 678969 w 1349406"/>
              <a:gd name="connsiteY5" fmla="*/ -207 h 1008602"/>
              <a:gd name="connsiteX6" fmla="*/ 452198 w 1349406"/>
              <a:gd name="connsiteY6" fmla="*/ 226536 h 1008602"/>
              <a:gd name="connsiteX7" fmla="*/ 279605 w 1349406"/>
              <a:gd name="connsiteY7" fmla="*/ 230927 h 1008602"/>
              <a:gd name="connsiteX8" fmla="*/ 211978 w 1349406"/>
              <a:gd name="connsiteY8" fmla="*/ 298554 h 1008602"/>
              <a:gd name="connsiteX9" fmla="*/ 406745 w 1349406"/>
              <a:gd name="connsiteY9" fmla="*/ 271980 h 1008602"/>
              <a:gd name="connsiteX10" fmla="*/ 40508 w 1349406"/>
              <a:gd name="connsiteY10" fmla="*/ 638216 h 1008602"/>
              <a:gd name="connsiteX11" fmla="*/ 37603 w 1349406"/>
              <a:gd name="connsiteY11" fmla="*/ 641750 h 1008602"/>
              <a:gd name="connsiteX12" fmla="*/ -325 w 1349406"/>
              <a:gd name="connsiteY12" fmla="*/ 679678 h 1008602"/>
              <a:gd name="connsiteX13" fmla="*/ 380037 w 1349406"/>
              <a:gd name="connsiteY13" fmla="*/ 569931 h 1008602"/>
              <a:gd name="connsiteX14" fmla="*/ 844095 w 1349406"/>
              <a:gd name="connsiteY14" fmla="*/ 479444 h 1008602"/>
              <a:gd name="connsiteX15" fmla="*/ 1049597 w 1349406"/>
              <a:gd name="connsiteY15" fmla="*/ 576418 h 1008602"/>
              <a:gd name="connsiteX16" fmla="*/ 1049597 w 1349406"/>
              <a:gd name="connsiteY16" fmla="*/ 516572 h 1008602"/>
              <a:gd name="connsiteX17" fmla="*/ 999505 w 1349406"/>
              <a:gd name="connsiteY17" fmla="*/ 480301 h 1008602"/>
              <a:gd name="connsiteX18" fmla="*/ 512282 w 1349406"/>
              <a:gd name="connsiteY18" fmla="*/ 235880 h 1008602"/>
              <a:gd name="connsiteX19" fmla="*/ 678969 w 1349406"/>
              <a:gd name="connsiteY19" fmla="*/ 69192 h 1008602"/>
              <a:gd name="connsiteX20" fmla="*/ 1252022 w 1349406"/>
              <a:gd name="connsiteY20" fmla="*/ 642236 h 1008602"/>
              <a:gd name="connsiteX21" fmla="*/ 1123930 w 1349406"/>
              <a:gd name="connsiteY21" fmla="*/ 698138 h 1008602"/>
              <a:gd name="connsiteX22" fmla="*/ 758522 w 1349406"/>
              <a:gd name="connsiteY22" fmla="*/ 557672 h 1008602"/>
              <a:gd name="connsiteX23" fmla="*/ 672254 w 1349406"/>
              <a:gd name="connsiteY23" fmla="*/ 550548 h 1008602"/>
              <a:gd name="connsiteX24" fmla="*/ 584243 w 1349406"/>
              <a:gd name="connsiteY24" fmla="*/ 605221 h 1008602"/>
              <a:gd name="connsiteX25" fmla="*/ 751359 w 1349406"/>
              <a:gd name="connsiteY25" fmla="*/ 606174 h 1008602"/>
              <a:gd name="connsiteX26" fmla="*/ 1073476 w 1349406"/>
              <a:gd name="connsiteY26" fmla="*/ 724912 h 1008602"/>
              <a:gd name="connsiteX27" fmla="*/ 655642 w 1349406"/>
              <a:gd name="connsiteY27" fmla="*/ 812447 h 1008602"/>
              <a:gd name="connsiteX28" fmla="*/ 433986 w 1349406"/>
              <a:gd name="connsiteY28" fmla="*/ 699690 h 1008602"/>
              <a:gd name="connsiteX29" fmla="*/ 433986 w 1349406"/>
              <a:gd name="connsiteY29" fmla="*/ 766994 h 1008602"/>
              <a:gd name="connsiteX30" fmla="*/ 796289 w 1349406"/>
              <a:gd name="connsiteY30" fmla="*/ 988450 h 1008602"/>
              <a:gd name="connsiteX31" fmla="*/ 871184 w 1349406"/>
              <a:gd name="connsiteY31" fmla="*/ 1008395 h 1008602"/>
              <a:gd name="connsiteX32" fmla="*/ 913598 w 1349406"/>
              <a:gd name="connsiteY32" fmla="*/ 965981 h 1008602"/>
              <a:gd name="connsiteX33" fmla="*/ 811595 w 1349406"/>
              <a:gd name="connsiteY33" fmla="*/ 941835 h 1008602"/>
              <a:gd name="connsiteX34" fmla="*/ 629077 w 1349406"/>
              <a:gd name="connsiteY34" fmla="*/ 856005 h 1008602"/>
              <a:gd name="connsiteX35" fmla="*/ 643298 w 1349406"/>
              <a:gd name="connsiteY35" fmla="*/ 859939 h 1008602"/>
              <a:gd name="connsiteX36" fmla="*/ 766447 w 1349406"/>
              <a:gd name="connsiteY36" fmla="*/ 876255 h 1008602"/>
              <a:gd name="connsiteX37" fmla="*/ 1098479 w 1349406"/>
              <a:gd name="connsiteY37" fmla="*/ 767184 h 1008602"/>
              <a:gd name="connsiteX38" fmla="*/ 1121424 w 1349406"/>
              <a:gd name="connsiteY38" fmla="*/ 754897 h 1008602"/>
              <a:gd name="connsiteX39" fmla="*/ 1253984 w 1349406"/>
              <a:gd name="connsiteY39" fmla="*/ 848071 h 1008602"/>
              <a:gd name="connsiteX40" fmla="*/ 1296847 w 1349406"/>
              <a:gd name="connsiteY40" fmla="*/ 879227 h 1008602"/>
              <a:gd name="connsiteX41" fmla="*/ 1332032 w 1349406"/>
              <a:gd name="connsiteY41" fmla="*/ 844042 h 1008602"/>
              <a:gd name="connsiteX42" fmla="*/ 1282873 w 1349406"/>
              <a:gd name="connsiteY42" fmla="*/ 808437 h 1008602"/>
              <a:gd name="connsiteX43" fmla="*/ 1171355 w 1349406"/>
              <a:gd name="connsiteY43" fmla="*/ 729075 h 1008602"/>
              <a:gd name="connsiteX44" fmla="*/ 838799 w 1349406"/>
              <a:gd name="connsiteY44" fmla="*/ 427275 h 1008602"/>
              <a:gd name="connsiteX45" fmla="*/ 734671 w 1349406"/>
              <a:gd name="connsiteY45" fmla="*/ 411607 h 1008602"/>
              <a:gd name="connsiteX46" fmla="*/ 673588 w 1349406"/>
              <a:gd name="connsiteY46" fmla="*/ 412559 h 1008602"/>
              <a:gd name="connsiteX47" fmla="*/ 356967 w 1349406"/>
              <a:gd name="connsiteY47" fmla="*/ 526650 h 1008602"/>
              <a:gd name="connsiteX48" fmla="*/ 124376 w 1349406"/>
              <a:gd name="connsiteY48" fmla="*/ 623805 h 1008602"/>
              <a:gd name="connsiteX49" fmla="*/ 469781 w 1349406"/>
              <a:gd name="connsiteY49" fmla="*/ 278399 h 1008602"/>
              <a:gd name="connsiteX50" fmla="*/ 838799 w 1349406"/>
              <a:gd name="connsiteY50" fmla="*/ 427275 h 10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49406" h="1008602">
                <a:moveTo>
                  <a:pt x="1171355" y="729075"/>
                </a:moveTo>
                <a:cubicBezTo>
                  <a:pt x="1228305" y="700881"/>
                  <a:pt x="1285883" y="677878"/>
                  <a:pt x="1349081" y="670382"/>
                </a:cubicBezTo>
                <a:lnTo>
                  <a:pt x="1319973" y="641273"/>
                </a:lnTo>
                <a:cubicBezTo>
                  <a:pt x="1319202" y="640197"/>
                  <a:pt x="1318344" y="639187"/>
                  <a:pt x="1317411" y="638254"/>
                </a:cubicBezTo>
                <a:lnTo>
                  <a:pt x="716850" y="37684"/>
                </a:lnTo>
                <a:lnTo>
                  <a:pt x="678969" y="-207"/>
                </a:lnTo>
                <a:lnTo>
                  <a:pt x="452198" y="226536"/>
                </a:lnTo>
                <a:cubicBezTo>
                  <a:pt x="394762" y="219592"/>
                  <a:pt x="336612" y="221069"/>
                  <a:pt x="279605" y="230927"/>
                </a:cubicBezTo>
                <a:lnTo>
                  <a:pt x="211978" y="298554"/>
                </a:lnTo>
                <a:cubicBezTo>
                  <a:pt x="274623" y="277409"/>
                  <a:pt x="340727" y="268398"/>
                  <a:pt x="406745" y="271980"/>
                </a:cubicBezTo>
                <a:lnTo>
                  <a:pt x="40508" y="638216"/>
                </a:lnTo>
                <a:cubicBezTo>
                  <a:pt x="39432" y="639302"/>
                  <a:pt x="38461" y="640483"/>
                  <a:pt x="37603" y="641750"/>
                </a:cubicBezTo>
                <a:lnTo>
                  <a:pt x="-325" y="679678"/>
                </a:lnTo>
                <a:cubicBezTo>
                  <a:pt x="148398" y="693280"/>
                  <a:pt x="265851" y="630748"/>
                  <a:pt x="380037" y="569931"/>
                </a:cubicBezTo>
                <a:cubicBezTo>
                  <a:pt x="520054" y="495350"/>
                  <a:pt x="652356" y="424903"/>
                  <a:pt x="844095" y="479444"/>
                </a:cubicBezTo>
                <a:cubicBezTo>
                  <a:pt x="917399" y="500418"/>
                  <a:pt x="986798" y="533174"/>
                  <a:pt x="1049597" y="576418"/>
                </a:cubicBezTo>
                <a:lnTo>
                  <a:pt x="1049597" y="516572"/>
                </a:lnTo>
                <a:cubicBezTo>
                  <a:pt x="1032947" y="504637"/>
                  <a:pt x="1016249" y="492550"/>
                  <a:pt x="999505" y="480301"/>
                </a:cubicBezTo>
                <a:cubicBezTo>
                  <a:pt x="861249" y="379412"/>
                  <a:pt x="718517" y="275323"/>
                  <a:pt x="512282" y="235880"/>
                </a:cubicBezTo>
                <a:lnTo>
                  <a:pt x="678969" y="69192"/>
                </a:lnTo>
                <a:lnTo>
                  <a:pt x="1252022" y="642236"/>
                </a:lnTo>
                <a:cubicBezTo>
                  <a:pt x="1207874" y="657361"/>
                  <a:pt x="1165040" y="676059"/>
                  <a:pt x="1123930" y="698138"/>
                </a:cubicBezTo>
                <a:cubicBezTo>
                  <a:pt x="1021002" y="633568"/>
                  <a:pt x="905607" y="579380"/>
                  <a:pt x="758522" y="557672"/>
                </a:cubicBezTo>
                <a:cubicBezTo>
                  <a:pt x="729956" y="553415"/>
                  <a:pt x="701134" y="551034"/>
                  <a:pt x="672254" y="550548"/>
                </a:cubicBezTo>
                <a:lnTo>
                  <a:pt x="584243" y="605221"/>
                </a:lnTo>
                <a:cubicBezTo>
                  <a:pt x="639688" y="597201"/>
                  <a:pt x="696009" y="597525"/>
                  <a:pt x="751359" y="606174"/>
                </a:cubicBezTo>
                <a:cubicBezTo>
                  <a:pt x="865612" y="623738"/>
                  <a:pt x="975159" y="664124"/>
                  <a:pt x="1073476" y="724912"/>
                </a:cubicBezTo>
                <a:cubicBezTo>
                  <a:pt x="946612" y="793016"/>
                  <a:pt x="826483" y="856872"/>
                  <a:pt x="655642" y="812447"/>
                </a:cubicBezTo>
                <a:cubicBezTo>
                  <a:pt x="574823" y="790406"/>
                  <a:pt x="499385" y="752030"/>
                  <a:pt x="433986" y="699690"/>
                </a:cubicBezTo>
                <a:lnTo>
                  <a:pt x="433986" y="766994"/>
                </a:lnTo>
                <a:cubicBezTo>
                  <a:pt x="532141" y="856691"/>
                  <a:pt x="643936" y="938444"/>
                  <a:pt x="796289" y="988450"/>
                </a:cubicBezTo>
                <a:cubicBezTo>
                  <a:pt x="820844" y="996546"/>
                  <a:pt x="845857" y="1003205"/>
                  <a:pt x="871184" y="1008395"/>
                </a:cubicBezTo>
                <a:lnTo>
                  <a:pt x="913598" y="965981"/>
                </a:lnTo>
                <a:cubicBezTo>
                  <a:pt x="878956" y="960942"/>
                  <a:pt x="844819" y="952855"/>
                  <a:pt x="811595" y="941835"/>
                </a:cubicBezTo>
                <a:cubicBezTo>
                  <a:pt x="747492" y="920756"/>
                  <a:pt x="686199" y="891933"/>
                  <a:pt x="629077" y="856005"/>
                </a:cubicBezTo>
                <a:cubicBezTo>
                  <a:pt x="633792" y="857358"/>
                  <a:pt x="638507" y="858691"/>
                  <a:pt x="643298" y="859939"/>
                </a:cubicBezTo>
                <a:cubicBezTo>
                  <a:pt x="683484" y="870616"/>
                  <a:pt x="724870" y="876103"/>
                  <a:pt x="766447" y="876255"/>
                </a:cubicBezTo>
                <a:cubicBezTo>
                  <a:pt x="895301" y="876255"/>
                  <a:pt x="998209" y="821010"/>
                  <a:pt x="1098479" y="767184"/>
                </a:cubicBezTo>
                <a:cubicBezTo>
                  <a:pt x="1106146" y="763069"/>
                  <a:pt x="1113795" y="758974"/>
                  <a:pt x="1121424" y="754897"/>
                </a:cubicBezTo>
                <a:cubicBezTo>
                  <a:pt x="1167249" y="784796"/>
                  <a:pt x="1210845" y="816591"/>
                  <a:pt x="1253984" y="848071"/>
                </a:cubicBezTo>
                <a:cubicBezTo>
                  <a:pt x="1268348" y="858558"/>
                  <a:pt x="1282635" y="868940"/>
                  <a:pt x="1296847" y="879227"/>
                </a:cubicBezTo>
                <a:lnTo>
                  <a:pt x="1332032" y="844042"/>
                </a:lnTo>
                <a:cubicBezTo>
                  <a:pt x="1315696" y="832316"/>
                  <a:pt x="1299313" y="820448"/>
                  <a:pt x="1282873" y="808437"/>
                </a:cubicBezTo>
                <a:cubicBezTo>
                  <a:pt x="1246392" y="781843"/>
                  <a:pt x="1209578" y="754926"/>
                  <a:pt x="1171355" y="729075"/>
                </a:cubicBezTo>
                <a:close/>
                <a:moveTo>
                  <a:pt x="838799" y="427275"/>
                </a:moveTo>
                <a:cubicBezTo>
                  <a:pt x="804690" y="418627"/>
                  <a:pt x="769809" y="413378"/>
                  <a:pt x="734671" y="411607"/>
                </a:cubicBezTo>
                <a:lnTo>
                  <a:pt x="673588" y="412559"/>
                </a:lnTo>
                <a:cubicBezTo>
                  <a:pt x="553430" y="422084"/>
                  <a:pt x="454074" y="474938"/>
                  <a:pt x="356967" y="526650"/>
                </a:cubicBezTo>
                <a:cubicBezTo>
                  <a:pt x="280481" y="567388"/>
                  <a:pt x="206405" y="606783"/>
                  <a:pt x="124376" y="623805"/>
                </a:cubicBezTo>
                <a:lnTo>
                  <a:pt x="469781" y="278399"/>
                </a:lnTo>
                <a:cubicBezTo>
                  <a:pt x="618485" y="300659"/>
                  <a:pt x="734386" y="359076"/>
                  <a:pt x="838799" y="427275"/>
                </a:cubicBezTo>
                <a:close/>
              </a:path>
            </a:pathLst>
          </a:custGeom>
          <a:solidFill>
            <a:srgbClr val="E1EAF0">
              <a:alpha val="40000"/>
            </a:srgbClr>
          </a:solid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D597729C-E76A-4241-B078-1374245CBC37}"/>
              </a:ext>
            </a:extLst>
          </p:cNvPr>
          <p:cNvSpPr>
            <a:spLocks noGrp="1"/>
          </p:cNvSpPr>
          <p:nvPr>
            <p:ph type="title"/>
          </p:nvPr>
        </p:nvSpPr>
        <p:spPr>
          <a:xfrm>
            <a:off x="838200" y="23293"/>
            <a:ext cx="112014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702C3BA-860B-4657-A528-24C18842E981}"/>
              </a:ext>
            </a:extLst>
          </p:cNvPr>
          <p:cNvSpPr>
            <a:spLocks noGrp="1"/>
          </p:cNvSpPr>
          <p:nvPr>
            <p:ph type="body" idx="1"/>
          </p:nvPr>
        </p:nvSpPr>
        <p:spPr>
          <a:xfrm>
            <a:off x="838200" y="1529862"/>
            <a:ext cx="10515600" cy="46471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2F5390-6A84-45AC-AF94-4183F0990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b="1">
                <a:solidFill>
                  <a:schemeClr val="accent2"/>
                </a:solidFill>
              </a:defRPr>
            </a:lvl1pPr>
          </a:lstStyle>
          <a:p>
            <a:fld id="{3361C757-7C5E-42DF-AEDA-CC24C72F5D10}" type="datetimeFigureOut">
              <a:rPr lang="en-US" smtClean="0"/>
              <a:t>5/16/2023</a:t>
            </a:fld>
            <a:endParaRPr lang="en-US" dirty="0"/>
          </a:p>
        </p:txBody>
      </p:sp>
      <p:sp>
        <p:nvSpPr>
          <p:cNvPr id="5" name="Footer Placeholder 4">
            <a:extLst>
              <a:ext uri="{FF2B5EF4-FFF2-40B4-BE49-F238E27FC236}">
                <a16:creationId xmlns:a16="http://schemas.microsoft.com/office/drawing/2014/main" id="{C5CB28A1-9A66-4E27-8AEB-2FA347BD8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EB64F7EA-F33C-43EE-A4A5-1F6CF3AF3118}"/>
              </a:ext>
            </a:extLst>
          </p:cNvPr>
          <p:cNvSpPr>
            <a:spLocks noGrp="1"/>
          </p:cNvSpPr>
          <p:nvPr>
            <p:ph type="sldNum" sz="quarter" idx="4"/>
          </p:nvPr>
        </p:nvSpPr>
        <p:spPr>
          <a:xfrm>
            <a:off x="8610600" y="6356350"/>
            <a:ext cx="1558895" cy="365125"/>
          </a:xfrm>
          <a:prstGeom prst="rect">
            <a:avLst/>
          </a:prstGeom>
        </p:spPr>
        <p:txBody>
          <a:bodyPr vert="horz" lIns="91440" tIns="45720" rIns="91440" bIns="45720" rtlCol="0" anchor="ctr"/>
          <a:lstStyle>
            <a:lvl1pPr algn="r">
              <a:defRPr sz="1100" b="1">
                <a:solidFill>
                  <a:schemeClr val="accent2"/>
                </a:solidFill>
              </a:defRPr>
            </a:lvl1pPr>
          </a:lstStyle>
          <a:p>
            <a:fld id="{E367C22F-AB3F-46E4-AC89-9A1975ABDE5C}" type="slidenum">
              <a:rPr lang="en-US" smtClean="0"/>
              <a:t>‹#›</a:t>
            </a:fld>
            <a:endParaRPr lang="en-US" dirty="0"/>
          </a:p>
        </p:txBody>
      </p:sp>
      <p:sp>
        <p:nvSpPr>
          <p:cNvPr id="24" name="Freeform: Shape 23">
            <a:extLst>
              <a:ext uri="{FF2B5EF4-FFF2-40B4-BE49-F238E27FC236}">
                <a16:creationId xmlns:a16="http://schemas.microsoft.com/office/drawing/2014/main" id="{1CD55B01-249A-42A1-A9FC-03E972F74E66}"/>
              </a:ext>
            </a:extLst>
          </p:cNvPr>
          <p:cNvSpPr/>
          <p:nvPr/>
        </p:nvSpPr>
        <p:spPr>
          <a:xfrm>
            <a:off x="386874" y="0"/>
            <a:ext cx="271152" cy="6546079"/>
          </a:xfrm>
          <a:custGeom>
            <a:avLst/>
            <a:gdLst>
              <a:gd name="connsiteX0" fmla="*/ 0 w 282011"/>
              <a:gd name="connsiteY0" fmla="*/ 0 h 4819828"/>
              <a:gd name="connsiteX1" fmla="*/ 0 w 282011"/>
              <a:gd name="connsiteY1" fmla="*/ 4819828 h 4819828"/>
              <a:gd name="connsiteX2" fmla="*/ 282011 w 282011"/>
              <a:gd name="connsiteY2" fmla="*/ 4819828 h 4819828"/>
            </a:gdLst>
            <a:ahLst/>
            <a:cxnLst>
              <a:cxn ang="0">
                <a:pos x="connsiteX0" y="connsiteY0"/>
              </a:cxn>
              <a:cxn ang="0">
                <a:pos x="connsiteX1" y="connsiteY1"/>
              </a:cxn>
              <a:cxn ang="0">
                <a:pos x="connsiteX2" y="connsiteY2"/>
              </a:cxn>
            </a:cxnLst>
            <a:rect l="l" t="t" r="r" b="b"/>
            <a:pathLst>
              <a:path w="282011" h="4819828">
                <a:moveTo>
                  <a:pt x="0" y="0"/>
                </a:moveTo>
                <a:lnTo>
                  <a:pt x="0" y="4819828"/>
                </a:lnTo>
                <a:lnTo>
                  <a:pt x="282011" y="4819828"/>
                </a:lnTo>
              </a:path>
            </a:pathLst>
          </a:custGeom>
          <a:noFill/>
          <a:ln w="19050">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41BA948-EF8C-4743-8A31-5E974A8438CE}"/>
              </a:ext>
            </a:extLst>
          </p:cNvPr>
          <p:cNvGrpSpPr/>
          <p:nvPr userDrawn="1"/>
        </p:nvGrpSpPr>
        <p:grpSpPr>
          <a:xfrm>
            <a:off x="307737" y="1"/>
            <a:ext cx="146526" cy="6857999"/>
            <a:chOff x="539274" y="1"/>
            <a:chExt cx="1280980" cy="6857999"/>
          </a:xfrm>
        </p:grpSpPr>
        <p:sp>
          <p:nvSpPr>
            <p:cNvPr id="28" name="Rectangle 27">
              <a:extLst>
                <a:ext uri="{FF2B5EF4-FFF2-40B4-BE49-F238E27FC236}">
                  <a16:creationId xmlns:a16="http://schemas.microsoft.com/office/drawing/2014/main" id="{59192873-E592-478F-B57A-69A3AB8582FF}"/>
                </a:ext>
              </a:extLst>
            </p:cNvPr>
            <p:cNvSpPr/>
            <p:nvPr/>
          </p:nvSpPr>
          <p:spPr>
            <a:xfrm>
              <a:off x="539274" y="1"/>
              <a:ext cx="1280980" cy="5257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386CD3E-059C-4B5A-807E-BAEC87CD765E}"/>
                </a:ext>
              </a:extLst>
            </p:cNvPr>
            <p:cNvSpPr/>
            <p:nvPr/>
          </p:nvSpPr>
          <p:spPr>
            <a:xfrm>
              <a:off x="539274" y="5257796"/>
              <a:ext cx="1280980" cy="1600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1D66BD4-2AB2-40E0-8178-1FF4E9DA1CFE}"/>
                </a:ext>
              </a:extLst>
            </p:cNvPr>
            <p:cNvSpPr/>
            <p:nvPr/>
          </p:nvSpPr>
          <p:spPr>
            <a:xfrm>
              <a:off x="539274" y="4202269"/>
              <a:ext cx="1280980" cy="16174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pic>
        <p:nvPicPr>
          <p:cNvPr id="14" name="Picture 13" descr="Logo&#10;&#10;Description automatically generated">
            <a:extLst>
              <a:ext uri="{FF2B5EF4-FFF2-40B4-BE49-F238E27FC236}">
                <a16:creationId xmlns:a16="http://schemas.microsoft.com/office/drawing/2014/main" id="{96D9ACD2-AA8B-4126-917B-D14B34825B6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336373" y="6390876"/>
            <a:ext cx="1703227" cy="296072"/>
          </a:xfrm>
          <a:prstGeom prst="rect">
            <a:avLst/>
          </a:prstGeom>
        </p:spPr>
      </p:pic>
    </p:spTree>
    <p:extLst>
      <p:ext uri="{BB962C8B-B14F-4D97-AF65-F5344CB8AC3E}">
        <p14:creationId xmlns:p14="http://schemas.microsoft.com/office/powerpoint/2010/main" val="13572973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90000"/>
        <a:buFont typeface="Tahoma" panose="020B060403050404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5"/>
        </a:buClr>
        <a:buSzPct val="9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5"/>
        </a:buClr>
        <a:buSzPct val="9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9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chart" Target="../charts/chart4.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25.png"/><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11">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25">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6" name="Rectangle 39">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7"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68" name="Rectangle 43">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45">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48" name="Straight Connector 47">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51"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52"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3"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4"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5"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6"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7"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8"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9"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70"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61"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71"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7" name="TextBox 6">
            <a:extLst>
              <a:ext uri="{FF2B5EF4-FFF2-40B4-BE49-F238E27FC236}">
                <a16:creationId xmlns:a16="http://schemas.microsoft.com/office/drawing/2014/main" id="{FCB0FACC-F3DD-16C0-E3E1-2850BE7F2433}"/>
              </a:ext>
            </a:extLst>
          </p:cNvPr>
          <p:cNvSpPr txBox="1"/>
          <p:nvPr/>
        </p:nvSpPr>
        <p:spPr>
          <a:xfrm>
            <a:off x="5021326" y="1318591"/>
            <a:ext cx="5882201" cy="4220820"/>
          </a:xfrm>
          <a:prstGeom prst="rect">
            <a:avLst/>
          </a:prstGeom>
        </p:spPr>
        <p:txBody>
          <a:bodyPr vert="horz" lIns="91440" tIns="45720" rIns="91440" bIns="45720" rtlCol="0" anchor="ctr">
            <a:normAutofit/>
          </a:bodyPr>
          <a:lstStyle/>
          <a:p>
            <a:pPr marL="0" marR="0">
              <a:lnSpc>
                <a:spcPct val="90000"/>
              </a:lnSpc>
              <a:spcBef>
                <a:spcPct val="0"/>
              </a:spcBef>
              <a:spcAft>
                <a:spcPts val="600"/>
              </a:spcAft>
            </a:pPr>
            <a:r>
              <a:rPr lang="en-US" sz="3800" b="1" dirty="0">
                <a:effectLst/>
                <a:latin typeface="+mj-lt"/>
                <a:ea typeface="+mj-ea"/>
                <a:cs typeface="+mj-cs"/>
              </a:rPr>
              <a:t>TOWN COUNCIL SPECIAL MEETING/WORKSHOP</a:t>
            </a:r>
          </a:p>
          <a:p>
            <a:pPr marL="0" marR="0">
              <a:lnSpc>
                <a:spcPct val="90000"/>
              </a:lnSpc>
              <a:spcBef>
                <a:spcPct val="0"/>
              </a:spcBef>
              <a:spcAft>
                <a:spcPts val="600"/>
              </a:spcAft>
            </a:pPr>
            <a:endParaRPr lang="en-US" sz="3800" b="1" dirty="0">
              <a:latin typeface="+mj-lt"/>
              <a:ea typeface="+mj-ea"/>
              <a:cs typeface="+mj-cs"/>
            </a:endParaRPr>
          </a:p>
          <a:p>
            <a:pPr marL="0" marR="0">
              <a:lnSpc>
                <a:spcPct val="90000"/>
              </a:lnSpc>
              <a:spcBef>
                <a:spcPct val="0"/>
              </a:spcBef>
              <a:spcAft>
                <a:spcPts val="600"/>
              </a:spcAft>
            </a:pPr>
            <a:endParaRPr lang="en-US" sz="3800" dirty="0">
              <a:effectLst/>
              <a:latin typeface="+mj-lt"/>
              <a:ea typeface="+mj-ea"/>
              <a:cs typeface="+mj-cs"/>
            </a:endParaRPr>
          </a:p>
          <a:p>
            <a:pPr marL="0" marR="0">
              <a:lnSpc>
                <a:spcPct val="90000"/>
              </a:lnSpc>
              <a:spcBef>
                <a:spcPct val="0"/>
              </a:spcBef>
              <a:spcAft>
                <a:spcPts val="600"/>
              </a:spcAft>
            </a:pPr>
            <a:r>
              <a:rPr lang="en-US" sz="3800" b="1" dirty="0">
                <a:effectLst/>
                <a:latin typeface="+mj-lt"/>
                <a:ea typeface="+mj-ea"/>
                <a:cs typeface="+mj-cs"/>
              </a:rPr>
              <a:t>MAY 16, 2023 AT 6:30 PM</a:t>
            </a:r>
            <a:endParaRPr lang="en-US" sz="3800" dirty="0">
              <a:effectLst/>
              <a:latin typeface="+mj-lt"/>
              <a:ea typeface="+mj-ea"/>
              <a:cs typeface="+mj-cs"/>
            </a:endParaRPr>
          </a:p>
        </p:txBody>
      </p:sp>
    </p:spTree>
    <p:extLst>
      <p:ext uri="{BB962C8B-B14F-4D97-AF65-F5344CB8AC3E}">
        <p14:creationId xmlns:p14="http://schemas.microsoft.com/office/powerpoint/2010/main" val="410486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DEF1244-091F-2971-7663-7DFCC67E39CD}"/>
              </a:ext>
            </a:extLst>
          </p:cNvPr>
          <p:cNvGraphicFramePr>
            <a:graphicFrameLocks noGrp="1"/>
          </p:cNvGraphicFramePr>
          <p:nvPr/>
        </p:nvGraphicFramePr>
        <p:xfrm>
          <a:off x="974895" y="1392477"/>
          <a:ext cx="8134204" cy="3829153"/>
        </p:xfrm>
        <a:graphic>
          <a:graphicData uri="http://schemas.openxmlformats.org/drawingml/2006/table">
            <a:tbl>
              <a:tblPr firstRow="1" bandRow="1">
                <a:tableStyleId>{5940675A-B579-460E-94D1-54222C63F5DA}</a:tableStyleId>
              </a:tblPr>
              <a:tblGrid>
                <a:gridCol w="2033551">
                  <a:extLst>
                    <a:ext uri="{9D8B030D-6E8A-4147-A177-3AD203B41FA5}">
                      <a16:colId xmlns:a16="http://schemas.microsoft.com/office/drawing/2014/main" val="1316073310"/>
                    </a:ext>
                  </a:extLst>
                </a:gridCol>
                <a:gridCol w="2394192">
                  <a:extLst>
                    <a:ext uri="{9D8B030D-6E8A-4147-A177-3AD203B41FA5}">
                      <a16:colId xmlns:a16="http://schemas.microsoft.com/office/drawing/2014/main" val="4284286273"/>
                    </a:ext>
                  </a:extLst>
                </a:gridCol>
                <a:gridCol w="2338351">
                  <a:extLst>
                    <a:ext uri="{9D8B030D-6E8A-4147-A177-3AD203B41FA5}">
                      <a16:colId xmlns:a16="http://schemas.microsoft.com/office/drawing/2014/main" val="2458084564"/>
                    </a:ext>
                  </a:extLst>
                </a:gridCol>
                <a:gridCol w="1368110">
                  <a:extLst>
                    <a:ext uri="{9D8B030D-6E8A-4147-A177-3AD203B41FA5}">
                      <a16:colId xmlns:a16="http://schemas.microsoft.com/office/drawing/2014/main" val="1053920520"/>
                    </a:ext>
                  </a:extLst>
                </a:gridCol>
              </a:tblGrid>
              <a:tr h="431289">
                <a:tc>
                  <a:txBody>
                    <a:bodyPr/>
                    <a:lstStyle/>
                    <a:p>
                      <a:pPr algn="ctr"/>
                      <a:r>
                        <a:rPr lang="en-US" b="1" dirty="0">
                          <a:solidFill>
                            <a:schemeClr val="bg1"/>
                          </a:solidFill>
                        </a:rPr>
                        <a:t>Agency</a:t>
                      </a:r>
                    </a:p>
                  </a:txBody>
                  <a:tcPr anchor="ctr">
                    <a:solidFill>
                      <a:schemeClr val="accent3"/>
                    </a:solidFill>
                  </a:tcPr>
                </a:tc>
                <a:tc>
                  <a:txBody>
                    <a:bodyPr/>
                    <a:lstStyle/>
                    <a:p>
                      <a:pPr algn="ctr"/>
                      <a:r>
                        <a:rPr lang="en-US" b="1" dirty="0">
                          <a:solidFill>
                            <a:schemeClr val="bg1"/>
                          </a:solidFill>
                        </a:rPr>
                        <a:t>Program</a:t>
                      </a:r>
                    </a:p>
                  </a:txBody>
                  <a:tcPr anchor="ctr">
                    <a:solidFill>
                      <a:schemeClr val="accent3"/>
                    </a:solidFill>
                  </a:tcPr>
                </a:tc>
                <a:tc>
                  <a:txBody>
                    <a:bodyPr/>
                    <a:lstStyle/>
                    <a:p>
                      <a:pPr algn="ctr"/>
                      <a:r>
                        <a:rPr lang="en-US" b="1" dirty="0">
                          <a:solidFill>
                            <a:schemeClr val="bg1"/>
                          </a:solidFill>
                        </a:rPr>
                        <a:t>Amount</a:t>
                      </a:r>
                    </a:p>
                  </a:txBody>
                  <a:tcPr anchor="ctr">
                    <a:solidFill>
                      <a:schemeClr val="accent3"/>
                    </a:solidFill>
                  </a:tcPr>
                </a:tc>
                <a:tc>
                  <a:txBody>
                    <a:bodyPr/>
                    <a:lstStyle/>
                    <a:p>
                      <a:pPr algn="ctr"/>
                      <a:r>
                        <a:rPr lang="en-US" b="1" dirty="0">
                          <a:solidFill>
                            <a:schemeClr val="bg1"/>
                          </a:solidFill>
                        </a:rPr>
                        <a:t>Approved</a:t>
                      </a:r>
                    </a:p>
                  </a:txBody>
                  <a:tcPr anchor="ctr">
                    <a:solidFill>
                      <a:schemeClr val="accent3"/>
                    </a:solidFill>
                  </a:tcPr>
                </a:tc>
                <a:extLst>
                  <a:ext uri="{0D108BD9-81ED-4DB2-BD59-A6C34878D82A}">
                    <a16:rowId xmlns:a16="http://schemas.microsoft.com/office/drawing/2014/main" val="3735707252"/>
                  </a:ext>
                </a:extLst>
              </a:tr>
              <a:tr h="1394084">
                <a:tc>
                  <a:txBody>
                    <a:bodyPr/>
                    <a:lstStyle/>
                    <a:p>
                      <a:endParaRPr lang="en-US" dirty="0"/>
                    </a:p>
                  </a:txBody>
                  <a:tcPr anchor="ctr"/>
                </a:tc>
                <a:tc>
                  <a:txBody>
                    <a:bodyPr/>
                    <a:lstStyle/>
                    <a:p>
                      <a:r>
                        <a:rPr lang="en-US" dirty="0"/>
                        <a:t>FDEP Wastewater Grant Program</a:t>
                      </a:r>
                    </a:p>
                  </a:txBody>
                  <a:tcPr anchor="ctr"/>
                </a:tc>
                <a:tc>
                  <a:txBody>
                    <a:bodyPr/>
                    <a:lstStyle/>
                    <a:p>
                      <a:pPr algn="ctr"/>
                      <a:r>
                        <a:rPr lang="en-US" sz="2400" b="0" dirty="0"/>
                        <a:t>$4,000,000</a:t>
                      </a:r>
                    </a:p>
                  </a:txBody>
                  <a:tcPr anchor="ctr"/>
                </a:tc>
                <a:tc>
                  <a:txBody>
                    <a:bodyPr/>
                    <a:lstStyle/>
                    <a:p>
                      <a:endParaRPr lang="en-US" dirty="0"/>
                    </a:p>
                  </a:txBody>
                  <a:tcPr anchor="ctr"/>
                </a:tc>
                <a:extLst>
                  <a:ext uri="{0D108BD9-81ED-4DB2-BD59-A6C34878D82A}">
                    <a16:rowId xmlns:a16="http://schemas.microsoft.com/office/drawing/2014/main" val="1562058969"/>
                  </a:ext>
                </a:extLst>
              </a:tr>
              <a:tr h="1270618">
                <a:tc>
                  <a:txBody>
                    <a:bodyPr/>
                    <a:lstStyle/>
                    <a:p>
                      <a:endParaRPr lang="en-US" dirty="0"/>
                    </a:p>
                  </a:txBody>
                  <a:tcPr anchor="ctr"/>
                </a:tc>
                <a:tc>
                  <a:txBody>
                    <a:bodyPr/>
                    <a:lstStyle/>
                    <a:p>
                      <a:r>
                        <a:rPr lang="en-US" dirty="0"/>
                        <a:t>Lake County Federal Stimulus Grant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t>$5,000,000</a:t>
                      </a:r>
                    </a:p>
                    <a:p>
                      <a:pPr algn="ctr"/>
                      <a:endParaRPr lang="en-US" sz="2400" b="0" dirty="0"/>
                    </a:p>
                  </a:txBody>
                  <a:tcPr anchor="ctr"/>
                </a:tc>
                <a:tc>
                  <a:txBody>
                    <a:bodyPr/>
                    <a:lstStyle/>
                    <a:p>
                      <a:endParaRPr lang="en-US" dirty="0"/>
                    </a:p>
                  </a:txBody>
                  <a:tcPr anchor="ctr"/>
                </a:tc>
                <a:extLst>
                  <a:ext uri="{0D108BD9-81ED-4DB2-BD59-A6C34878D82A}">
                    <a16:rowId xmlns:a16="http://schemas.microsoft.com/office/drawing/2014/main" val="128805558"/>
                  </a:ext>
                </a:extLst>
              </a:tr>
              <a:tr h="733162">
                <a:tc gridSpan="2">
                  <a:txBody>
                    <a:bodyPr/>
                    <a:lstStyle/>
                    <a:p>
                      <a:pPr algn="r"/>
                      <a:r>
                        <a:rPr lang="en-US" sz="2000" b="1" dirty="0"/>
                        <a:t>Total Received by Montverde:</a:t>
                      </a:r>
                    </a:p>
                  </a:txBody>
                  <a:tcPr anchor="ctr"/>
                </a:tc>
                <a:tc hMerge="1">
                  <a:txBody>
                    <a:bodyPr/>
                    <a:lstStyle/>
                    <a:p>
                      <a:endParaRPr lang="en-US" dirty="0"/>
                    </a:p>
                  </a:txBody>
                  <a:tcPr anchor="ctr"/>
                </a:tc>
                <a:tc gridSpan="2">
                  <a:txBody>
                    <a:bodyPr/>
                    <a:lstStyle/>
                    <a:p>
                      <a:pPr algn="l"/>
                      <a:r>
                        <a:rPr lang="en-US" sz="2400" b="1" dirty="0"/>
                        <a:t>    $9,000,000</a:t>
                      </a:r>
                    </a:p>
                  </a:txBody>
                  <a:tcPr anchor="ctr"/>
                </a:tc>
                <a:tc hMerge="1">
                  <a:txBody>
                    <a:bodyPr/>
                    <a:lstStyle/>
                    <a:p>
                      <a:endParaRPr lang="en-US" dirty="0"/>
                    </a:p>
                  </a:txBody>
                  <a:tcPr anchor="ctr"/>
                </a:tc>
                <a:extLst>
                  <a:ext uri="{0D108BD9-81ED-4DB2-BD59-A6C34878D82A}">
                    <a16:rowId xmlns:a16="http://schemas.microsoft.com/office/drawing/2014/main" val="4288788381"/>
                  </a:ext>
                </a:extLst>
              </a:tr>
            </a:tbl>
          </a:graphicData>
        </a:graphic>
      </p:graphicFrame>
      <p:sp>
        <p:nvSpPr>
          <p:cNvPr id="5" name="Title 4">
            <a:extLst>
              <a:ext uri="{FF2B5EF4-FFF2-40B4-BE49-F238E27FC236}">
                <a16:creationId xmlns:a16="http://schemas.microsoft.com/office/drawing/2014/main" id="{D8E48229-3D0F-98DF-A026-644AC4ABF8EE}"/>
              </a:ext>
            </a:extLst>
          </p:cNvPr>
          <p:cNvSpPr>
            <a:spLocks noGrp="1"/>
          </p:cNvSpPr>
          <p:nvPr>
            <p:ph type="title"/>
          </p:nvPr>
        </p:nvSpPr>
        <p:spPr/>
        <p:txBody>
          <a:bodyPr/>
          <a:lstStyle/>
          <a:p>
            <a:r>
              <a:rPr lang="en-US" b="1" dirty="0"/>
              <a:t>Where will the money come from?</a:t>
            </a:r>
          </a:p>
        </p:txBody>
      </p:sp>
      <p:pic>
        <p:nvPicPr>
          <p:cNvPr id="3" name="Picture 2" descr="Logo&#10;&#10;Description automatically generated">
            <a:extLst>
              <a:ext uri="{FF2B5EF4-FFF2-40B4-BE49-F238E27FC236}">
                <a16:creationId xmlns:a16="http://schemas.microsoft.com/office/drawing/2014/main" id="{03F2F758-F29C-0F92-B79B-CB533E748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848" y="1815451"/>
            <a:ext cx="1566368" cy="1412803"/>
          </a:xfrm>
          <a:prstGeom prst="rect">
            <a:avLst/>
          </a:prstGeom>
        </p:spPr>
      </p:pic>
      <p:pic>
        <p:nvPicPr>
          <p:cNvPr id="9" name="Picture 8" descr="A picture containing text, building&#10;&#10;Description automatically generated">
            <a:extLst>
              <a:ext uri="{FF2B5EF4-FFF2-40B4-BE49-F238E27FC236}">
                <a16:creationId xmlns:a16="http://schemas.microsoft.com/office/drawing/2014/main" id="{425ED091-3225-B98D-05E5-96592CE13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968" y="3366147"/>
            <a:ext cx="1490127" cy="994990"/>
          </a:xfrm>
          <a:prstGeom prst="rect">
            <a:avLst/>
          </a:prstGeom>
        </p:spPr>
      </p:pic>
      <p:pic>
        <p:nvPicPr>
          <p:cNvPr id="4" name="Picture 3">
            <a:extLst>
              <a:ext uri="{FF2B5EF4-FFF2-40B4-BE49-F238E27FC236}">
                <a16:creationId xmlns:a16="http://schemas.microsoft.com/office/drawing/2014/main" id="{6546A646-EFFC-3472-2BBC-B408A50C0C11}"/>
              </a:ext>
            </a:extLst>
          </p:cNvPr>
          <p:cNvPicPr>
            <a:picLocks noChangeAspect="1"/>
          </p:cNvPicPr>
          <p:nvPr/>
        </p:nvPicPr>
        <p:blipFill>
          <a:blip r:embed="rId5"/>
          <a:stretch>
            <a:fillRect/>
          </a:stretch>
        </p:blipFill>
        <p:spPr>
          <a:xfrm>
            <a:off x="7852672" y="2014116"/>
            <a:ext cx="1132641" cy="1015472"/>
          </a:xfrm>
          <a:prstGeom prst="rect">
            <a:avLst/>
          </a:prstGeom>
        </p:spPr>
      </p:pic>
      <p:pic>
        <p:nvPicPr>
          <p:cNvPr id="7" name="Picture 6">
            <a:extLst>
              <a:ext uri="{FF2B5EF4-FFF2-40B4-BE49-F238E27FC236}">
                <a16:creationId xmlns:a16="http://schemas.microsoft.com/office/drawing/2014/main" id="{C86565E2-871A-4EE6-68F7-B0094506B55D}"/>
              </a:ext>
            </a:extLst>
          </p:cNvPr>
          <p:cNvPicPr>
            <a:picLocks noChangeAspect="1"/>
          </p:cNvPicPr>
          <p:nvPr/>
        </p:nvPicPr>
        <p:blipFill>
          <a:blip r:embed="rId5"/>
          <a:stretch>
            <a:fillRect/>
          </a:stretch>
        </p:blipFill>
        <p:spPr>
          <a:xfrm>
            <a:off x="7852671" y="3366147"/>
            <a:ext cx="1132641" cy="1015472"/>
          </a:xfrm>
          <a:prstGeom prst="rect">
            <a:avLst/>
          </a:prstGeom>
        </p:spPr>
      </p:pic>
      <p:sp>
        <p:nvSpPr>
          <p:cNvPr id="11" name="TextBox 10">
            <a:extLst>
              <a:ext uri="{FF2B5EF4-FFF2-40B4-BE49-F238E27FC236}">
                <a16:creationId xmlns:a16="http://schemas.microsoft.com/office/drawing/2014/main" id="{75579FD6-7406-B7CC-9FAF-B2BBDD97C740}"/>
              </a:ext>
            </a:extLst>
          </p:cNvPr>
          <p:cNvSpPr txBox="1"/>
          <p:nvPr/>
        </p:nvSpPr>
        <p:spPr>
          <a:xfrm>
            <a:off x="9383079" y="1291116"/>
            <a:ext cx="2295307" cy="4031873"/>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C98"/>
                </a:solidFill>
                <a:effectLst/>
                <a:uLnTx/>
                <a:uFillTx/>
                <a:latin typeface="Segoe UI"/>
                <a:ea typeface="+mn-ea"/>
                <a:cs typeface="+mn-cs"/>
              </a:rPr>
              <a:t>$9M</a:t>
            </a:r>
            <a:r>
              <a:rPr kumimoji="0" lang="en-US" sz="2400" b="1" i="0" u="none" strike="noStrike" kern="1200" cap="none" spc="0" normalizeH="0" baseline="0" noProof="0" dirty="0">
                <a:ln>
                  <a:noFill/>
                </a:ln>
                <a:solidFill>
                  <a:srgbClr val="007C98"/>
                </a:solidFill>
                <a:effectLst/>
                <a:uLnTx/>
                <a:uFillTx/>
                <a:latin typeface="Segoe UI"/>
                <a:ea typeface="+mn-ea"/>
                <a:cs typeface="+mn-cs"/>
              </a:rPr>
              <a:t> </a:t>
            </a:r>
            <a:r>
              <a:rPr kumimoji="0" lang="en-US" sz="2400" b="0" i="0" u="none" strike="noStrike" kern="1200" cap="none" spc="0" normalizeH="0" baseline="0" noProof="0" dirty="0">
                <a:ln>
                  <a:noFill/>
                </a:ln>
                <a:solidFill>
                  <a:prstClr val="black"/>
                </a:solidFill>
                <a:effectLst/>
                <a:uLnTx/>
                <a:uFillTx/>
                <a:latin typeface="Segoe UI"/>
                <a:ea typeface="+mn-ea"/>
                <a:cs typeface="+mn-cs"/>
              </a:rPr>
              <a:t>in </a:t>
            </a:r>
            <a:r>
              <a:rPr kumimoji="0" lang="en-US" sz="2400" b="1" i="0" u="none" strike="noStrike" kern="1200" cap="none" spc="0" normalizeH="0" baseline="0" noProof="0" dirty="0">
                <a:ln>
                  <a:noFill/>
                </a:ln>
                <a:solidFill>
                  <a:prstClr val="black"/>
                </a:solidFill>
                <a:effectLst/>
                <a:uLnTx/>
                <a:uFillTx/>
                <a:latin typeface="Segoe UI"/>
                <a:ea typeface="+mn-ea"/>
                <a:cs typeface="+mn-cs"/>
              </a:rPr>
              <a:t>FREE</a:t>
            </a:r>
            <a:r>
              <a:rPr kumimoji="0" lang="en-US" sz="2400" b="0" i="0" u="none" strike="noStrike" kern="1200" cap="none" spc="0" normalizeH="0" baseline="0" noProof="0" dirty="0">
                <a:ln>
                  <a:noFill/>
                </a:ln>
                <a:solidFill>
                  <a:prstClr val="black"/>
                </a:solidFill>
                <a:effectLst/>
                <a:uLnTx/>
                <a:uFillTx/>
                <a:latin typeface="Segoe UI"/>
                <a:ea typeface="+mn-ea"/>
                <a:cs typeface="+mn-cs"/>
              </a:rPr>
              <a:t> state and federal grant money means </a:t>
            </a:r>
            <a:r>
              <a:rPr kumimoji="0" lang="en-US" sz="2400" b="1" i="0" u="none" strike="noStrike" kern="1200" cap="none" spc="0" normalizeH="0" baseline="0" noProof="0" dirty="0">
                <a:ln>
                  <a:noFill/>
                </a:ln>
                <a:solidFill>
                  <a:prstClr val="black"/>
                </a:solidFill>
                <a:effectLst/>
                <a:uLnTx/>
                <a:uFillTx/>
                <a:latin typeface="Segoe UI"/>
                <a:ea typeface="+mn-ea"/>
                <a:cs typeface="+mn-cs"/>
              </a:rPr>
              <a:t>NO COST </a:t>
            </a:r>
            <a:r>
              <a:rPr kumimoji="0" lang="en-US" sz="2400" b="0" i="0" u="none" strike="noStrike" kern="1200" cap="none" spc="0" normalizeH="0" baseline="0" noProof="0" dirty="0">
                <a:ln>
                  <a:noFill/>
                </a:ln>
                <a:solidFill>
                  <a:prstClr val="black"/>
                </a:solidFill>
                <a:effectLst/>
                <a:uLnTx/>
                <a:uFillTx/>
                <a:latin typeface="Segoe UI"/>
                <a:ea typeface="+mn-ea"/>
                <a:cs typeface="+mn-cs"/>
              </a:rPr>
              <a:t>for the Town and those in the  served areas who volunteer to connect.  </a:t>
            </a:r>
          </a:p>
        </p:txBody>
      </p:sp>
    </p:spTree>
    <p:extLst>
      <p:ext uri="{BB962C8B-B14F-4D97-AF65-F5344CB8AC3E}">
        <p14:creationId xmlns:p14="http://schemas.microsoft.com/office/powerpoint/2010/main" val="307665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3B59BEFB-4BB3-DDE2-ADF4-F0BD7642D89C}"/>
              </a:ext>
            </a:extLst>
          </p:cNvPr>
          <p:cNvSpPr>
            <a:spLocks noGrp="1"/>
          </p:cNvSpPr>
          <p:nvPr>
            <p:ph type="title"/>
          </p:nvPr>
        </p:nvSpPr>
        <p:spPr>
          <a:xfrm>
            <a:off x="838200" y="23293"/>
            <a:ext cx="10783824" cy="1325563"/>
          </a:xfrm>
        </p:spPr>
        <p:txBody>
          <a:bodyPr>
            <a:normAutofit/>
          </a:bodyPr>
          <a:lstStyle/>
          <a:p>
            <a:r>
              <a:rPr lang="en-US" sz="2800" b="1" dirty="0"/>
              <a:t>More sewer grants are available now, but these program budgets will likely decline after three or four more years.    </a:t>
            </a:r>
          </a:p>
        </p:txBody>
      </p:sp>
      <p:graphicFrame>
        <p:nvGraphicFramePr>
          <p:cNvPr id="7" name="Table 3">
            <a:extLst>
              <a:ext uri="{FF2B5EF4-FFF2-40B4-BE49-F238E27FC236}">
                <a16:creationId xmlns:a16="http://schemas.microsoft.com/office/drawing/2014/main" id="{55009134-EEE7-87F3-1DF2-B8988EB3EA01}"/>
              </a:ext>
            </a:extLst>
          </p:cNvPr>
          <p:cNvGraphicFramePr>
            <a:graphicFrameLocks noGrp="1"/>
          </p:cNvGraphicFramePr>
          <p:nvPr/>
        </p:nvGraphicFramePr>
        <p:xfrm>
          <a:off x="838200" y="1431152"/>
          <a:ext cx="10783824" cy="5268465"/>
        </p:xfrm>
        <a:graphic>
          <a:graphicData uri="http://schemas.openxmlformats.org/drawingml/2006/table">
            <a:tbl>
              <a:tblPr firstRow="1" bandRow="1">
                <a:tableStyleId>{5940675A-B579-460E-94D1-54222C63F5DA}</a:tableStyleId>
              </a:tblPr>
              <a:tblGrid>
                <a:gridCol w="3121152">
                  <a:extLst>
                    <a:ext uri="{9D8B030D-6E8A-4147-A177-3AD203B41FA5}">
                      <a16:colId xmlns:a16="http://schemas.microsoft.com/office/drawing/2014/main" val="4284286273"/>
                    </a:ext>
                  </a:extLst>
                </a:gridCol>
                <a:gridCol w="5111496">
                  <a:extLst>
                    <a:ext uri="{9D8B030D-6E8A-4147-A177-3AD203B41FA5}">
                      <a16:colId xmlns:a16="http://schemas.microsoft.com/office/drawing/2014/main" val="2458084564"/>
                    </a:ext>
                  </a:extLst>
                </a:gridCol>
                <a:gridCol w="2551176">
                  <a:extLst>
                    <a:ext uri="{9D8B030D-6E8A-4147-A177-3AD203B41FA5}">
                      <a16:colId xmlns:a16="http://schemas.microsoft.com/office/drawing/2014/main" val="1053920520"/>
                    </a:ext>
                  </a:extLst>
                </a:gridCol>
              </a:tblGrid>
              <a:tr h="431289">
                <a:tc>
                  <a:txBody>
                    <a:bodyPr/>
                    <a:lstStyle/>
                    <a:p>
                      <a:pPr algn="ctr"/>
                      <a:r>
                        <a:rPr lang="en-US" sz="1800" b="1" dirty="0">
                          <a:solidFill>
                            <a:schemeClr val="bg1"/>
                          </a:solidFill>
                        </a:rPr>
                        <a:t>Agency/Program</a:t>
                      </a:r>
                    </a:p>
                  </a:txBody>
                  <a:tcPr anchor="ctr">
                    <a:solidFill>
                      <a:schemeClr val="accent3"/>
                    </a:solidFill>
                  </a:tcPr>
                </a:tc>
                <a:tc>
                  <a:txBody>
                    <a:bodyPr/>
                    <a:lstStyle/>
                    <a:p>
                      <a:pPr algn="ctr"/>
                      <a:r>
                        <a:rPr lang="en-US" sz="1800" b="1" dirty="0">
                          <a:solidFill>
                            <a:schemeClr val="bg1"/>
                          </a:solidFill>
                        </a:rPr>
                        <a:t>Award/Budget Details </a:t>
                      </a:r>
                    </a:p>
                  </a:txBody>
                  <a:tcPr anchor="ctr">
                    <a:solidFill>
                      <a:schemeClr val="accent3"/>
                    </a:solidFill>
                  </a:tcPr>
                </a:tc>
                <a:tc>
                  <a:txBody>
                    <a:bodyPr/>
                    <a:lstStyle/>
                    <a:p>
                      <a:pPr algn="ctr"/>
                      <a:r>
                        <a:rPr lang="en-US" sz="1800" b="1" dirty="0">
                          <a:solidFill>
                            <a:schemeClr val="bg1"/>
                          </a:solidFill>
                        </a:rPr>
                        <a:t>Montverde Potential</a:t>
                      </a:r>
                    </a:p>
                  </a:txBody>
                  <a:tcPr anchor="ctr">
                    <a:solidFill>
                      <a:schemeClr val="accent3"/>
                    </a:solidFill>
                  </a:tcPr>
                </a:tc>
                <a:extLst>
                  <a:ext uri="{0D108BD9-81ED-4DB2-BD59-A6C34878D82A}">
                    <a16:rowId xmlns:a16="http://schemas.microsoft.com/office/drawing/2014/main" val="3735707252"/>
                  </a:ext>
                </a:extLst>
              </a:tr>
              <a:tr h="478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Lake County ARPA Grant</a:t>
                      </a:r>
                    </a:p>
                  </a:txBody>
                  <a:tcPr anchor="ctr"/>
                </a:tc>
                <a:tc>
                  <a:txBody>
                    <a:bodyPr/>
                    <a:lstStyle/>
                    <a:p>
                      <a:pPr algn="l"/>
                      <a:r>
                        <a:rPr lang="en-US" sz="1800" b="0" dirty="0"/>
                        <a:t>County has additional $8M to allocate in 2023.</a:t>
                      </a:r>
                    </a:p>
                  </a:txBody>
                  <a:tcPr anchor="ctr"/>
                </a:tc>
                <a:tc>
                  <a:txBody>
                    <a:bodyPr/>
                    <a:lstStyle/>
                    <a:p>
                      <a:pPr algn="ctr"/>
                      <a:r>
                        <a:rPr lang="en-US" sz="1800" dirty="0"/>
                        <a:t>$1-2 Million</a:t>
                      </a:r>
                    </a:p>
                  </a:txBody>
                  <a:tcPr anchor="ctr"/>
                </a:tc>
                <a:extLst>
                  <a:ext uri="{0D108BD9-81ED-4DB2-BD59-A6C34878D82A}">
                    <a16:rowId xmlns:a16="http://schemas.microsoft.com/office/drawing/2014/main" val="1562058969"/>
                  </a:ext>
                </a:extLst>
              </a:tr>
              <a:tr h="448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FDEP Wastewater Grant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State awarded $240M in grants in January 2023, including $12M for Groveland and </a:t>
                      </a:r>
                      <a:r>
                        <a:rPr lang="en-US" sz="1800" b="0"/>
                        <a:t>Mascotte.</a:t>
                      </a:r>
                      <a:endParaRPr lang="en-US" sz="1800" b="0" dirty="0"/>
                    </a:p>
                  </a:txBody>
                  <a:tcPr anchor="ctr"/>
                </a:tc>
                <a:tc>
                  <a:txBody>
                    <a:bodyPr/>
                    <a:lstStyle/>
                    <a:p>
                      <a:pPr algn="ctr"/>
                      <a:r>
                        <a:rPr lang="en-US" sz="1800" dirty="0"/>
                        <a:t>$2-4 Million</a:t>
                      </a:r>
                    </a:p>
                  </a:txBody>
                  <a:tcPr anchor="ctr"/>
                </a:tc>
                <a:extLst>
                  <a:ext uri="{0D108BD9-81ED-4DB2-BD59-A6C34878D82A}">
                    <a16:rowId xmlns:a16="http://schemas.microsoft.com/office/drawing/2014/main" val="128805558"/>
                  </a:ext>
                </a:extLst>
              </a:tr>
              <a:tr h="448056">
                <a:tc>
                  <a:txBody>
                    <a:bodyPr/>
                    <a:lstStyle/>
                    <a:p>
                      <a:r>
                        <a:rPr lang="en-US" sz="1800" dirty="0"/>
                        <a:t>SRF Clean Water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Current SRF Loans have potential for 30-60% principal forgiveness</a:t>
                      </a:r>
                    </a:p>
                  </a:txBody>
                  <a:tcPr anchor="ctr"/>
                </a:tc>
                <a:tc>
                  <a:txBody>
                    <a:bodyPr/>
                    <a:lstStyle/>
                    <a:p>
                      <a:pPr algn="ctr"/>
                      <a:r>
                        <a:rPr lang="en-US" sz="1800" dirty="0"/>
                        <a:t>$2-4 Million</a:t>
                      </a:r>
                    </a:p>
                  </a:txBody>
                  <a:tcPr anchor="ctr"/>
                </a:tc>
                <a:extLst>
                  <a:ext uri="{0D108BD9-81ED-4DB2-BD59-A6C34878D82A}">
                    <a16:rowId xmlns:a16="http://schemas.microsoft.com/office/drawing/2014/main" val="1189290587"/>
                  </a:ext>
                </a:extLst>
              </a:tr>
              <a:tr h="448056">
                <a:tc>
                  <a:txBody>
                    <a:bodyPr/>
                    <a:lstStyle/>
                    <a:p>
                      <a:r>
                        <a:rPr lang="en-US" sz="1800" dirty="0"/>
                        <a:t>St. Johns River WMD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Districtwide Cost Share Program for water quality/nutrient load reduction projects</a:t>
                      </a:r>
                    </a:p>
                  </a:txBody>
                  <a:tcPr anchor="ctr"/>
                </a:tc>
                <a:tc>
                  <a:txBody>
                    <a:bodyPr/>
                    <a:lstStyle/>
                    <a:p>
                      <a:pPr algn="ctr"/>
                      <a:r>
                        <a:rPr lang="en-US" sz="1800" dirty="0"/>
                        <a:t>$1-3 Million</a:t>
                      </a:r>
                    </a:p>
                  </a:txBody>
                  <a:tcPr anchor="ctr"/>
                </a:tc>
                <a:extLst>
                  <a:ext uri="{0D108BD9-81ED-4DB2-BD59-A6C34878D82A}">
                    <a16:rowId xmlns:a16="http://schemas.microsoft.com/office/drawing/2014/main" val="516586843"/>
                  </a:ext>
                </a:extLst>
              </a:tr>
              <a:tr h="448056">
                <a:tc>
                  <a:txBody>
                    <a:bodyPr/>
                    <a:lstStyle/>
                    <a:p>
                      <a:r>
                        <a:rPr lang="en-US" sz="1800" dirty="0"/>
                        <a:t>Resilient Florida Grants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Focused on flood adaptation, including reducing water quality impacts from septic systems</a:t>
                      </a:r>
                    </a:p>
                  </a:txBody>
                  <a:tcPr anchor="ctr"/>
                </a:tc>
                <a:tc>
                  <a:txBody>
                    <a:bodyPr/>
                    <a:lstStyle/>
                    <a:p>
                      <a:pPr algn="ctr"/>
                      <a:r>
                        <a:rPr lang="en-US" sz="1800" dirty="0"/>
                        <a:t>$2-3 Million</a:t>
                      </a:r>
                    </a:p>
                  </a:txBody>
                  <a:tcPr anchor="ctr"/>
                </a:tc>
                <a:extLst>
                  <a:ext uri="{0D108BD9-81ED-4DB2-BD59-A6C34878D82A}">
                    <a16:rowId xmlns:a16="http://schemas.microsoft.com/office/drawing/2014/main" val="1494975231"/>
                  </a:ext>
                </a:extLst>
              </a:tr>
              <a:tr h="448056">
                <a:tc>
                  <a:txBody>
                    <a:bodyPr/>
                    <a:lstStyle/>
                    <a:p>
                      <a:r>
                        <a:rPr lang="en-US" sz="1800" dirty="0"/>
                        <a:t>FL Legislative Appropriation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State legislature provides direct funding for water quality improvement projects</a:t>
                      </a:r>
                    </a:p>
                  </a:txBody>
                  <a:tcPr anchor="ctr"/>
                </a:tc>
                <a:tc>
                  <a:txBody>
                    <a:bodyPr/>
                    <a:lstStyle/>
                    <a:p>
                      <a:pPr algn="ctr"/>
                      <a:r>
                        <a:rPr lang="en-US" sz="1800" dirty="0"/>
                        <a:t>$500,000</a:t>
                      </a:r>
                    </a:p>
                  </a:txBody>
                  <a:tcPr anchor="ctr"/>
                </a:tc>
                <a:extLst>
                  <a:ext uri="{0D108BD9-81ED-4DB2-BD59-A6C34878D82A}">
                    <a16:rowId xmlns:a16="http://schemas.microsoft.com/office/drawing/2014/main" val="31815336"/>
                  </a:ext>
                </a:extLst>
              </a:tr>
              <a:tr h="448056">
                <a:tc gridSpan="2">
                  <a:txBody>
                    <a:bodyPr/>
                    <a:lstStyle/>
                    <a:p>
                      <a:pPr algn="ctr"/>
                      <a:r>
                        <a:rPr lang="en-US" sz="1800" b="1" dirty="0"/>
                        <a:t>TOTAL</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p>
                  </a:txBody>
                  <a:tcPr anchor="ctr"/>
                </a:tc>
                <a:tc>
                  <a:txBody>
                    <a:bodyPr/>
                    <a:lstStyle/>
                    <a:p>
                      <a:pPr algn="ctr"/>
                      <a:r>
                        <a:rPr lang="en-US" sz="1800" b="1" dirty="0"/>
                        <a:t>$8 </a:t>
                      </a:r>
                      <a:r>
                        <a:rPr lang="en-US" sz="1800" b="1"/>
                        <a:t>- 16 </a:t>
                      </a:r>
                      <a:r>
                        <a:rPr lang="en-US" sz="1800" b="1" dirty="0"/>
                        <a:t>Million</a:t>
                      </a:r>
                    </a:p>
                  </a:txBody>
                  <a:tcPr anchor="ctr"/>
                </a:tc>
                <a:extLst>
                  <a:ext uri="{0D108BD9-81ED-4DB2-BD59-A6C34878D82A}">
                    <a16:rowId xmlns:a16="http://schemas.microsoft.com/office/drawing/2014/main" val="4181408467"/>
                  </a:ext>
                </a:extLst>
              </a:tr>
            </a:tbl>
          </a:graphicData>
        </a:graphic>
      </p:graphicFrame>
    </p:spTree>
    <p:extLst>
      <p:ext uri="{BB962C8B-B14F-4D97-AF65-F5344CB8AC3E}">
        <p14:creationId xmlns:p14="http://schemas.microsoft.com/office/powerpoint/2010/main" val="352604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830C9D-721A-0C97-258A-603BF3FFF34E}"/>
              </a:ext>
            </a:extLst>
          </p:cNvPr>
          <p:cNvSpPr txBox="1"/>
          <p:nvPr/>
        </p:nvSpPr>
        <p:spPr>
          <a:xfrm>
            <a:off x="770964" y="2962108"/>
            <a:ext cx="3657600" cy="1569660"/>
          </a:xfrm>
          <a:prstGeom prst="rect">
            <a:avLst/>
          </a:prstGeom>
          <a:noFill/>
        </p:spPr>
        <p:txBody>
          <a:bodyPr wrap="square" rtlCol="0">
            <a:spAutoFit/>
          </a:bodyPr>
          <a:lstStyle/>
          <a:p>
            <a:r>
              <a:rPr lang="en-US" sz="3200" b="1" u="sng" dirty="0"/>
              <a:t>Review</a:t>
            </a:r>
            <a:r>
              <a:rPr lang="en-US" dirty="0"/>
              <a:t> </a:t>
            </a:r>
            <a:r>
              <a:rPr lang="en-US" sz="3200" b="1" u="sng" dirty="0"/>
              <a:t>of</a:t>
            </a:r>
          </a:p>
          <a:p>
            <a:r>
              <a:rPr lang="en-US" sz="3200" b="1" u="sng" dirty="0"/>
              <a:t>Preliminary Design</a:t>
            </a:r>
            <a:endParaRPr lang="en-US" b="1" u="sng" dirty="0"/>
          </a:p>
        </p:txBody>
      </p:sp>
      <p:pic>
        <p:nvPicPr>
          <p:cNvPr id="8" name="Picture 7">
            <a:extLst>
              <a:ext uri="{FF2B5EF4-FFF2-40B4-BE49-F238E27FC236}">
                <a16:creationId xmlns:a16="http://schemas.microsoft.com/office/drawing/2014/main" id="{437BFBE9-C010-5235-0157-1D15AAD3B164}"/>
              </a:ext>
            </a:extLst>
          </p:cNvPr>
          <p:cNvPicPr>
            <a:picLocks noChangeAspect="1"/>
          </p:cNvPicPr>
          <p:nvPr/>
        </p:nvPicPr>
        <p:blipFill>
          <a:blip r:embed="rId2"/>
          <a:stretch>
            <a:fillRect/>
          </a:stretch>
        </p:blipFill>
        <p:spPr>
          <a:xfrm>
            <a:off x="4002423" y="0"/>
            <a:ext cx="6302828" cy="6858000"/>
          </a:xfrm>
          <a:prstGeom prst="rect">
            <a:avLst/>
          </a:prstGeom>
        </p:spPr>
      </p:pic>
    </p:spTree>
    <p:extLst>
      <p:ext uri="{BB962C8B-B14F-4D97-AF65-F5344CB8AC3E}">
        <p14:creationId xmlns:p14="http://schemas.microsoft.com/office/powerpoint/2010/main" val="175872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E48229-3D0F-98DF-A026-644AC4ABF8EE}"/>
              </a:ext>
            </a:extLst>
          </p:cNvPr>
          <p:cNvSpPr>
            <a:spLocks noGrp="1"/>
          </p:cNvSpPr>
          <p:nvPr>
            <p:ph type="title"/>
          </p:nvPr>
        </p:nvSpPr>
        <p:spPr>
          <a:xfrm>
            <a:off x="838200" y="-132155"/>
            <a:ext cx="11201400" cy="1325563"/>
          </a:xfrm>
        </p:spPr>
        <p:txBody>
          <a:bodyPr/>
          <a:lstStyle/>
          <a:p>
            <a:r>
              <a:rPr lang="en-US" b="1" dirty="0"/>
              <a:t>Potential Sewer System Layout</a:t>
            </a:r>
          </a:p>
        </p:txBody>
      </p:sp>
      <p:pic>
        <p:nvPicPr>
          <p:cNvPr id="6" name="Picture 5">
            <a:extLst>
              <a:ext uri="{FF2B5EF4-FFF2-40B4-BE49-F238E27FC236}">
                <a16:creationId xmlns:a16="http://schemas.microsoft.com/office/drawing/2014/main" id="{331FA703-BAAC-5EED-4C3D-04D281E723D1}"/>
              </a:ext>
            </a:extLst>
          </p:cNvPr>
          <p:cNvPicPr>
            <a:picLocks noChangeAspect="1"/>
          </p:cNvPicPr>
          <p:nvPr/>
        </p:nvPicPr>
        <p:blipFill rotWithShape="1">
          <a:blip r:embed="rId2"/>
          <a:srcRect t="12667" b="53600"/>
          <a:stretch/>
        </p:blipFill>
        <p:spPr>
          <a:xfrm>
            <a:off x="-6695" y="978407"/>
            <a:ext cx="12303106" cy="6464809"/>
          </a:xfrm>
          <a:prstGeom prst="rect">
            <a:avLst/>
          </a:prstGeom>
        </p:spPr>
      </p:pic>
    </p:spTree>
    <p:extLst>
      <p:ext uri="{BB962C8B-B14F-4D97-AF65-F5344CB8AC3E}">
        <p14:creationId xmlns:p14="http://schemas.microsoft.com/office/powerpoint/2010/main" val="82583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E48229-3D0F-98DF-A026-644AC4ABF8EE}"/>
              </a:ext>
            </a:extLst>
          </p:cNvPr>
          <p:cNvSpPr>
            <a:spLocks noGrp="1"/>
          </p:cNvSpPr>
          <p:nvPr>
            <p:ph type="title"/>
          </p:nvPr>
        </p:nvSpPr>
        <p:spPr>
          <a:xfrm>
            <a:off x="838200" y="-132155"/>
            <a:ext cx="11201400" cy="1325563"/>
          </a:xfrm>
        </p:spPr>
        <p:txBody>
          <a:bodyPr/>
          <a:lstStyle/>
          <a:p>
            <a:r>
              <a:rPr lang="en-US" b="1" dirty="0"/>
              <a:t>Potential Sewer System Layout</a:t>
            </a:r>
          </a:p>
        </p:txBody>
      </p:sp>
      <p:pic>
        <p:nvPicPr>
          <p:cNvPr id="6" name="Picture 5">
            <a:extLst>
              <a:ext uri="{FF2B5EF4-FFF2-40B4-BE49-F238E27FC236}">
                <a16:creationId xmlns:a16="http://schemas.microsoft.com/office/drawing/2014/main" id="{331FA703-BAAC-5EED-4C3D-04D281E723D1}"/>
              </a:ext>
            </a:extLst>
          </p:cNvPr>
          <p:cNvPicPr>
            <a:picLocks noChangeAspect="1"/>
          </p:cNvPicPr>
          <p:nvPr/>
        </p:nvPicPr>
        <p:blipFill rotWithShape="1">
          <a:blip r:embed="rId2"/>
          <a:srcRect l="-785" t="31132" r="785" b="35135"/>
          <a:stretch/>
        </p:blipFill>
        <p:spPr>
          <a:xfrm>
            <a:off x="-6695" y="978407"/>
            <a:ext cx="12303106" cy="6464809"/>
          </a:xfrm>
          <a:prstGeom prst="rect">
            <a:avLst/>
          </a:prstGeom>
        </p:spPr>
      </p:pic>
    </p:spTree>
    <p:extLst>
      <p:ext uri="{BB962C8B-B14F-4D97-AF65-F5344CB8AC3E}">
        <p14:creationId xmlns:p14="http://schemas.microsoft.com/office/powerpoint/2010/main" val="41862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E48229-3D0F-98DF-A026-644AC4ABF8EE}"/>
              </a:ext>
            </a:extLst>
          </p:cNvPr>
          <p:cNvSpPr>
            <a:spLocks noGrp="1"/>
          </p:cNvSpPr>
          <p:nvPr>
            <p:ph type="title"/>
          </p:nvPr>
        </p:nvSpPr>
        <p:spPr>
          <a:xfrm>
            <a:off x="838200" y="-132155"/>
            <a:ext cx="11201400" cy="1325563"/>
          </a:xfrm>
        </p:spPr>
        <p:txBody>
          <a:bodyPr/>
          <a:lstStyle/>
          <a:p>
            <a:r>
              <a:rPr lang="en-US" b="1" dirty="0"/>
              <a:t>Potential Sewer System Layout</a:t>
            </a:r>
          </a:p>
        </p:txBody>
      </p:sp>
      <p:pic>
        <p:nvPicPr>
          <p:cNvPr id="6" name="Picture 5">
            <a:extLst>
              <a:ext uri="{FF2B5EF4-FFF2-40B4-BE49-F238E27FC236}">
                <a16:creationId xmlns:a16="http://schemas.microsoft.com/office/drawing/2014/main" id="{331FA703-BAAC-5EED-4C3D-04D281E723D1}"/>
              </a:ext>
            </a:extLst>
          </p:cNvPr>
          <p:cNvPicPr>
            <a:picLocks noChangeAspect="1"/>
          </p:cNvPicPr>
          <p:nvPr/>
        </p:nvPicPr>
        <p:blipFill rotWithShape="1">
          <a:blip r:embed="rId2"/>
          <a:srcRect l="-54" t="49263" r="54" b="17004"/>
          <a:stretch/>
        </p:blipFill>
        <p:spPr>
          <a:xfrm>
            <a:off x="-6695" y="978407"/>
            <a:ext cx="12303106" cy="6464809"/>
          </a:xfrm>
          <a:prstGeom prst="rect">
            <a:avLst/>
          </a:prstGeom>
        </p:spPr>
      </p:pic>
    </p:spTree>
    <p:extLst>
      <p:ext uri="{BB962C8B-B14F-4D97-AF65-F5344CB8AC3E}">
        <p14:creationId xmlns:p14="http://schemas.microsoft.com/office/powerpoint/2010/main" val="266052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96A6-67B4-CCA5-479B-E456D7D9CEF5}"/>
              </a:ext>
            </a:extLst>
          </p:cNvPr>
          <p:cNvSpPr>
            <a:spLocks noGrp="1"/>
          </p:cNvSpPr>
          <p:nvPr>
            <p:ph type="title"/>
          </p:nvPr>
        </p:nvSpPr>
        <p:spPr>
          <a:xfrm>
            <a:off x="2028824" y="23293"/>
            <a:ext cx="10010775" cy="1325563"/>
          </a:xfrm>
        </p:spPr>
        <p:txBody>
          <a:bodyPr/>
          <a:lstStyle/>
          <a:p>
            <a:r>
              <a:rPr lang="en-US" b="1" dirty="0"/>
              <a:t>Conceptual Capital Cost Estimate</a:t>
            </a:r>
          </a:p>
        </p:txBody>
      </p:sp>
      <p:pic>
        <p:nvPicPr>
          <p:cNvPr id="7" name="Picture 6">
            <a:extLst>
              <a:ext uri="{FF2B5EF4-FFF2-40B4-BE49-F238E27FC236}">
                <a16:creationId xmlns:a16="http://schemas.microsoft.com/office/drawing/2014/main" id="{EA1A19F4-BE04-AE74-8260-26978246F3EF}"/>
              </a:ext>
            </a:extLst>
          </p:cNvPr>
          <p:cNvPicPr>
            <a:picLocks noChangeAspect="1"/>
          </p:cNvPicPr>
          <p:nvPr/>
        </p:nvPicPr>
        <p:blipFill>
          <a:blip r:embed="rId2"/>
          <a:stretch>
            <a:fillRect/>
          </a:stretch>
        </p:blipFill>
        <p:spPr>
          <a:xfrm>
            <a:off x="2462949" y="1069402"/>
            <a:ext cx="7448550" cy="5019675"/>
          </a:xfrm>
          <a:prstGeom prst="rect">
            <a:avLst/>
          </a:prstGeom>
        </p:spPr>
      </p:pic>
    </p:spTree>
    <p:extLst>
      <p:ext uri="{BB962C8B-B14F-4D97-AF65-F5344CB8AC3E}">
        <p14:creationId xmlns:p14="http://schemas.microsoft.com/office/powerpoint/2010/main" val="27731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3B59BEFB-4BB3-DDE2-ADF4-F0BD7642D89C}"/>
              </a:ext>
            </a:extLst>
          </p:cNvPr>
          <p:cNvSpPr>
            <a:spLocks noGrp="1"/>
          </p:cNvSpPr>
          <p:nvPr>
            <p:ph type="title"/>
          </p:nvPr>
        </p:nvSpPr>
        <p:spPr/>
        <p:txBody>
          <a:bodyPr/>
          <a:lstStyle/>
          <a:p>
            <a:r>
              <a:rPr lang="en-US" b="1" dirty="0"/>
              <a:t>Anticipated Project Timeline</a:t>
            </a:r>
          </a:p>
        </p:txBody>
      </p:sp>
      <p:graphicFrame>
        <p:nvGraphicFramePr>
          <p:cNvPr id="5" name="Table 11">
            <a:extLst>
              <a:ext uri="{FF2B5EF4-FFF2-40B4-BE49-F238E27FC236}">
                <a16:creationId xmlns:a16="http://schemas.microsoft.com/office/drawing/2014/main" id="{E2EDC700-389C-BFF8-8B30-2B82DD809ACD}"/>
              </a:ext>
            </a:extLst>
          </p:cNvPr>
          <p:cNvGraphicFramePr>
            <a:graphicFrameLocks noGrp="1"/>
          </p:cNvGraphicFramePr>
          <p:nvPr/>
        </p:nvGraphicFramePr>
        <p:xfrm>
          <a:off x="2029968" y="1348856"/>
          <a:ext cx="8189454" cy="4613031"/>
        </p:xfrm>
        <a:graphic>
          <a:graphicData uri="http://schemas.openxmlformats.org/drawingml/2006/table">
            <a:tbl>
              <a:tblPr bandRow="1">
                <a:tableStyleId>{FABFCF23-3B69-468F-B69F-88F6DE6A72F2}</a:tableStyleId>
              </a:tblPr>
              <a:tblGrid>
                <a:gridCol w="5486400">
                  <a:extLst>
                    <a:ext uri="{9D8B030D-6E8A-4147-A177-3AD203B41FA5}">
                      <a16:colId xmlns:a16="http://schemas.microsoft.com/office/drawing/2014/main" val="2415884371"/>
                    </a:ext>
                  </a:extLst>
                </a:gridCol>
                <a:gridCol w="2703054">
                  <a:extLst>
                    <a:ext uri="{9D8B030D-6E8A-4147-A177-3AD203B41FA5}">
                      <a16:colId xmlns:a16="http://schemas.microsoft.com/office/drawing/2014/main" val="2040279200"/>
                    </a:ext>
                  </a:extLst>
                </a:gridCol>
              </a:tblGrid>
              <a:tr h="5125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Secure $8M Grant Funding…………………..</a:t>
                      </a:r>
                    </a:p>
                  </a:txBody>
                  <a:tcPr/>
                </a:tc>
                <a:tc>
                  <a:txBody>
                    <a:bodyPr/>
                    <a:lstStyle/>
                    <a:p>
                      <a:r>
                        <a:rPr lang="en-US" sz="2400" b="1" dirty="0">
                          <a:solidFill>
                            <a:srgbClr val="00B050"/>
                          </a:solidFill>
                        </a:rPr>
                        <a:t>COMPLETED</a:t>
                      </a:r>
                    </a:p>
                  </a:txBody>
                  <a:tcPr/>
                </a:tc>
                <a:extLst>
                  <a:ext uri="{0D108BD9-81ED-4DB2-BD59-A6C34878D82A}">
                    <a16:rowId xmlns:a16="http://schemas.microsoft.com/office/drawing/2014/main" val="3067480776"/>
                  </a:ext>
                </a:extLst>
              </a:tr>
              <a:tr h="512559">
                <a:tc>
                  <a:txBody>
                    <a:bodyPr/>
                    <a:lstStyle/>
                    <a:p>
                      <a:r>
                        <a:rPr lang="en-US" sz="2400" dirty="0"/>
                        <a:t>Hold Town Hall Meetings……………………..</a:t>
                      </a:r>
                    </a:p>
                  </a:txBody>
                  <a:tcPr/>
                </a:tc>
                <a:tc>
                  <a:txBody>
                    <a:bodyPr/>
                    <a:lstStyle/>
                    <a:p>
                      <a:r>
                        <a:rPr lang="en-US" sz="2400" b="1" dirty="0">
                          <a:solidFill>
                            <a:srgbClr val="00B050"/>
                          </a:solidFill>
                        </a:rPr>
                        <a:t>COMPLETED</a:t>
                      </a:r>
                    </a:p>
                  </a:txBody>
                  <a:tcPr/>
                </a:tc>
                <a:extLst>
                  <a:ext uri="{0D108BD9-81ED-4DB2-BD59-A6C34878D82A}">
                    <a16:rowId xmlns:a16="http://schemas.microsoft.com/office/drawing/2014/main" val="4265106030"/>
                  </a:ext>
                </a:extLst>
              </a:tr>
              <a:tr h="512559">
                <a:tc>
                  <a:txBody>
                    <a:bodyPr/>
                    <a:lstStyle/>
                    <a:p>
                      <a:r>
                        <a:rPr lang="en-US" sz="2400" dirty="0"/>
                        <a:t>Gather Community Input……………………..</a:t>
                      </a:r>
                    </a:p>
                  </a:txBody>
                  <a:tcPr/>
                </a:tc>
                <a:tc>
                  <a:txBody>
                    <a:bodyPr/>
                    <a:lstStyle/>
                    <a:p>
                      <a:r>
                        <a:rPr lang="en-US" sz="2400" b="1" dirty="0">
                          <a:solidFill>
                            <a:srgbClr val="00B050"/>
                          </a:solidFill>
                        </a:rPr>
                        <a:t>COMPLETED</a:t>
                      </a:r>
                    </a:p>
                  </a:txBody>
                  <a:tcPr/>
                </a:tc>
                <a:extLst>
                  <a:ext uri="{0D108BD9-81ED-4DB2-BD59-A6C34878D82A}">
                    <a16:rowId xmlns:a16="http://schemas.microsoft.com/office/drawing/2014/main" val="3925362630"/>
                  </a:ext>
                </a:extLst>
              </a:tr>
              <a:tr h="512559">
                <a:tc>
                  <a:txBody>
                    <a:bodyPr/>
                    <a:lstStyle/>
                    <a:p>
                      <a:r>
                        <a:rPr lang="en-US" sz="2400" dirty="0"/>
                        <a:t>Review with Town Council……………………</a:t>
                      </a:r>
                    </a:p>
                  </a:txBody>
                  <a:tcPr/>
                </a:tc>
                <a:tc>
                  <a:txBody>
                    <a:bodyPr/>
                    <a:lstStyle/>
                    <a:p>
                      <a:r>
                        <a:rPr lang="en-US" sz="2400" b="1" dirty="0">
                          <a:solidFill>
                            <a:srgbClr val="00B050"/>
                          </a:solidFill>
                        </a:rPr>
                        <a:t>COMPLETED</a:t>
                      </a:r>
                    </a:p>
                  </a:txBody>
                  <a:tcPr/>
                </a:tc>
                <a:extLst>
                  <a:ext uri="{0D108BD9-81ED-4DB2-BD59-A6C34878D82A}">
                    <a16:rowId xmlns:a16="http://schemas.microsoft.com/office/drawing/2014/main" val="672834612"/>
                  </a:ext>
                </a:extLst>
              </a:tr>
              <a:tr h="512559">
                <a:tc>
                  <a:txBody>
                    <a:bodyPr/>
                    <a:lstStyle/>
                    <a:p>
                      <a:r>
                        <a:rPr lang="en-US" sz="2400" dirty="0"/>
                        <a:t>Develop Conceptual Plan…………………….</a:t>
                      </a:r>
                    </a:p>
                  </a:txBody>
                  <a:tcPr/>
                </a:tc>
                <a:tc>
                  <a:txBody>
                    <a:bodyPr/>
                    <a:lstStyle/>
                    <a:p>
                      <a:r>
                        <a:rPr lang="en-US" sz="2400" b="1" dirty="0">
                          <a:solidFill>
                            <a:srgbClr val="00B050"/>
                          </a:solidFill>
                        </a:rPr>
                        <a:t>COMPLETED</a:t>
                      </a:r>
                    </a:p>
                  </a:txBody>
                  <a:tcPr/>
                </a:tc>
                <a:extLst>
                  <a:ext uri="{0D108BD9-81ED-4DB2-BD59-A6C34878D82A}">
                    <a16:rowId xmlns:a16="http://schemas.microsoft.com/office/drawing/2014/main" val="2731656503"/>
                  </a:ext>
                </a:extLst>
              </a:tr>
              <a:tr h="512559">
                <a:tc>
                  <a:txBody>
                    <a:bodyPr/>
                    <a:lstStyle/>
                    <a:p>
                      <a:r>
                        <a:rPr lang="en-US" sz="2400" dirty="0"/>
                        <a:t>Accept or Refuse $9M Grant………………..</a:t>
                      </a:r>
                    </a:p>
                  </a:txBody>
                  <a:tcPr/>
                </a:tc>
                <a:tc>
                  <a:txBody>
                    <a:bodyPr/>
                    <a:lstStyle/>
                    <a:p>
                      <a:r>
                        <a:rPr lang="en-US" sz="2400" b="1" dirty="0">
                          <a:solidFill>
                            <a:schemeClr val="accent1">
                              <a:lumMod val="60000"/>
                              <a:lumOff val="40000"/>
                            </a:schemeClr>
                          </a:solidFill>
                        </a:rPr>
                        <a:t>IN PROGRESS</a:t>
                      </a:r>
                    </a:p>
                  </a:txBody>
                  <a:tcPr/>
                </a:tc>
                <a:extLst>
                  <a:ext uri="{0D108BD9-81ED-4DB2-BD59-A6C34878D82A}">
                    <a16:rowId xmlns:a16="http://schemas.microsoft.com/office/drawing/2014/main" val="347301374"/>
                  </a:ext>
                </a:extLst>
              </a:tr>
              <a:tr h="512559">
                <a:tc>
                  <a:txBody>
                    <a:bodyPr/>
                    <a:lstStyle/>
                    <a:p>
                      <a:r>
                        <a:rPr lang="en-US" sz="2400" dirty="0"/>
                        <a:t>Begin Design and Permitting……………….</a:t>
                      </a:r>
                    </a:p>
                  </a:txBody>
                  <a:tcPr/>
                </a:tc>
                <a:tc>
                  <a:txBody>
                    <a:bodyPr/>
                    <a:lstStyle/>
                    <a:p>
                      <a:r>
                        <a:rPr lang="en-US" sz="2400" dirty="0"/>
                        <a:t>May 2023</a:t>
                      </a:r>
                    </a:p>
                  </a:txBody>
                  <a:tcPr/>
                </a:tc>
                <a:extLst>
                  <a:ext uri="{0D108BD9-81ED-4DB2-BD59-A6C34878D82A}">
                    <a16:rowId xmlns:a16="http://schemas.microsoft.com/office/drawing/2014/main" val="4082227419"/>
                  </a:ext>
                </a:extLst>
              </a:tr>
              <a:tr h="512559">
                <a:tc>
                  <a:txBody>
                    <a:bodyPr/>
                    <a:lstStyle/>
                    <a:p>
                      <a:r>
                        <a:rPr lang="en-US" sz="2400" dirty="0"/>
                        <a:t>Begin Sewer System Construction……….</a:t>
                      </a:r>
                    </a:p>
                  </a:txBody>
                  <a:tcPr/>
                </a:tc>
                <a:tc>
                  <a:txBody>
                    <a:bodyPr/>
                    <a:lstStyle/>
                    <a:p>
                      <a:r>
                        <a:rPr lang="en-US" sz="2400" dirty="0"/>
                        <a:t>June 2024</a:t>
                      </a:r>
                    </a:p>
                  </a:txBody>
                  <a:tcPr/>
                </a:tc>
                <a:extLst>
                  <a:ext uri="{0D108BD9-81ED-4DB2-BD59-A6C34878D82A}">
                    <a16:rowId xmlns:a16="http://schemas.microsoft.com/office/drawing/2014/main" val="4213683275"/>
                  </a:ext>
                </a:extLst>
              </a:tr>
              <a:tr h="512559">
                <a:tc>
                  <a:txBody>
                    <a:bodyPr/>
                    <a:lstStyle/>
                    <a:p>
                      <a:r>
                        <a:rPr lang="en-US" sz="2400" dirty="0"/>
                        <a:t>Begin Connecting Properties……………….</a:t>
                      </a:r>
                    </a:p>
                  </a:txBody>
                  <a:tcPr/>
                </a:tc>
                <a:tc>
                  <a:txBody>
                    <a:bodyPr/>
                    <a:lstStyle/>
                    <a:p>
                      <a:r>
                        <a:rPr lang="en-US" sz="2400" dirty="0"/>
                        <a:t>June 2025</a:t>
                      </a:r>
                    </a:p>
                  </a:txBody>
                  <a:tcPr/>
                </a:tc>
                <a:extLst>
                  <a:ext uri="{0D108BD9-81ED-4DB2-BD59-A6C34878D82A}">
                    <a16:rowId xmlns:a16="http://schemas.microsoft.com/office/drawing/2014/main" val="15571862"/>
                  </a:ext>
                </a:extLst>
              </a:tr>
            </a:tbl>
          </a:graphicData>
        </a:graphic>
      </p:graphicFrame>
    </p:spTree>
    <p:extLst>
      <p:ext uri="{BB962C8B-B14F-4D97-AF65-F5344CB8AC3E}">
        <p14:creationId xmlns:p14="http://schemas.microsoft.com/office/powerpoint/2010/main" val="247502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8AB775-290A-59C2-7B2E-0EA06CC50865}"/>
              </a:ext>
            </a:extLst>
          </p:cNvPr>
          <p:cNvSpPr txBox="1">
            <a:spLocks/>
          </p:cNvSpPr>
          <p:nvPr/>
        </p:nvSpPr>
        <p:spPr>
          <a:xfrm>
            <a:off x="2790825" y="0"/>
            <a:ext cx="11201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dirty="0"/>
              <a:t>Engineering Cost Estimate</a:t>
            </a:r>
          </a:p>
        </p:txBody>
      </p:sp>
      <p:pic>
        <p:nvPicPr>
          <p:cNvPr id="5" name="Picture 4">
            <a:extLst>
              <a:ext uri="{FF2B5EF4-FFF2-40B4-BE49-F238E27FC236}">
                <a16:creationId xmlns:a16="http://schemas.microsoft.com/office/drawing/2014/main" id="{FAA5BD3D-0571-60A5-7A7A-35729229184D}"/>
              </a:ext>
            </a:extLst>
          </p:cNvPr>
          <p:cNvPicPr>
            <a:picLocks noChangeAspect="1"/>
          </p:cNvPicPr>
          <p:nvPr/>
        </p:nvPicPr>
        <p:blipFill>
          <a:blip r:embed="rId2"/>
          <a:stretch>
            <a:fillRect/>
          </a:stretch>
        </p:blipFill>
        <p:spPr>
          <a:xfrm>
            <a:off x="2641092" y="1016713"/>
            <a:ext cx="6909816" cy="5841287"/>
          </a:xfrm>
          <a:prstGeom prst="rect">
            <a:avLst/>
          </a:prstGeom>
        </p:spPr>
      </p:pic>
    </p:spTree>
    <p:extLst>
      <p:ext uri="{BB962C8B-B14F-4D97-AF65-F5344CB8AC3E}">
        <p14:creationId xmlns:p14="http://schemas.microsoft.com/office/powerpoint/2010/main" val="2621286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239863" y="-107425"/>
            <a:ext cx="11646829" cy="2699407"/>
          </a:xfrm>
          <a:prstGeom prst="rect">
            <a:avLst/>
          </a:prstGeom>
        </p:spPr>
        <p:txBody>
          <a:bodyPr spcFirstLastPara="1" wrap="square" lIns="121900" tIns="121900" rIns="121900" bIns="121900" anchor="ctr" anchorCtr="0">
            <a:noAutofit/>
          </a:bodyPr>
          <a:lstStyle/>
          <a:p>
            <a:pPr>
              <a:spcAft>
                <a:spcPts val="2400"/>
              </a:spcAft>
            </a:pPr>
            <a:r>
              <a:rPr lang="en-US" sz="5867" dirty="0"/>
              <a:t>Town of Montverde, FL</a:t>
            </a:r>
            <a:br>
              <a:rPr lang="en-US" sz="3200" dirty="0"/>
            </a:br>
            <a:r>
              <a:rPr lang="en-US" sz="3200" dirty="0"/>
              <a:t>Central Sewer System Rate Analysis</a:t>
            </a:r>
            <a:br>
              <a:rPr lang="en-US" sz="3200" dirty="0"/>
            </a:br>
            <a:r>
              <a:rPr lang="en-US" sz="2400" dirty="0"/>
              <a:t>May 16, 2023</a:t>
            </a:r>
            <a:endParaRPr sz="3200" dirty="0"/>
          </a:p>
        </p:txBody>
      </p:sp>
      <p:sp>
        <p:nvSpPr>
          <p:cNvPr id="95" name="Google Shape;95;p15"/>
          <p:cNvSpPr txBox="1">
            <a:spLocks noGrp="1"/>
          </p:cNvSpPr>
          <p:nvPr>
            <p:ph type="subTitle" idx="1"/>
          </p:nvPr>
        </p:nvSpPr>
        <p:spPr>
          <a:xfrm>
            <a:off x="237183" y="2344181"/>
            <a:ext cx="7727240" cy="2404000"/>
          </a:xfrm>
          <a:prstGeom prst="rect">
            <a:avLst/>
          </a:prstGeom>
        </p:spPr>
        <p:txBody>
          <a:bodyPr spcFirstLastPara="1" wrap="square" lIns="121900" tIns="121900" rIns="121900" bIns="121900" anchor="t" anchorCtr="0">
            <a:noAutofit/>
          </a:bodyPr>
          <a:lstStyle/>
          <a:p>
            <a:pPr marL="0" indent="0">
              <a:spcAft>
                <a:spcPts val="800"/>
              </a:spcAft>
            </a:pPr>
            <a:r>
              <a:rPr lang="en-US" sz="2667" dirty="0" err="1">
                <a:solidFill>
                  <a:schemeClr val="tx1"/>
                </a:solidFill>
                <a:ea typeface="Merriweather"/>
                <a:sym typeface="Merriweather"/>
              </a:rPr>
              <a:t>Willdan</a:t>
            </a:r>
            <a:r>
              <a:rPr lang="en-US" sz="2667" dirty="0">
                <a:solidFill>
                  <a:schemeClr val="tx1"/>
                </a:solidFill>
                <a:ea typeface="Merriweather"/>
                <a:sym typeface="Merriweather"/>
              </a:rPr>
              <a:t> Financial Services </a:t>
            </a:r>
            <a:endParaRPr lang="en-US" sz="2400" dirty="0">
              <a:solidFill>
                <a:schemeClr val="tx1"/>
              </a:solidFill>
            </a:endParaRPr>
          </a:p>
          <a:p>
            <a:pPr marL="378875" indent="-209545">
              <a:spcBef>
                <a:spcPts val="400"/>
              </a:spcBef>
              <a:spcAft>
                <a:spcPts val="400"/>
              </a:spcAft>
              <a:buFont typeface="Arial" panose="020B0604020202020204" pitchFamily="34" charset="0"/>
              <a:buChar char="•"/>
            </a:pPr>
            <a:r>
              <a:rPr lang="en-US" sz="2400" dirty="0">
                <a:solidFill>
                  <a:schemeClr val="tx1"/>
                </a:solidFill>
              </a:rPr>
              <a:t>Jeff McGarvey, Vice President/Managing Principal</a:t>
            </a:r>
          </a:p>
          <a:p>
            <a:pPr marL="378875" indent="-209545">
              <a:spcBef>
                <a:spcPts val="400"/>
              </a:spcBef>
              <a:spcAft>
                <a:spcPts val="400"/>
              </a:spcAft>
              <a:buFont typeface="Arial" panose="020B0604020202020204" pitchFamily="34" charset="0"/>
              <a:buChar char="•"/>
            </a:pPr>
            <a:r>
              <a:rPr lang="en-US" sz="2400" dirty="0">
                <a:solidFill>
                  <a:schemeClr val="tx1"/>
                </a:solidFill>
              </a:rPr>
              <a:t>Tara Hollis, CPA, CVA, Principal Consultant</a:t>
            </a:r>
          </a:p>
          <a:p>
            <a:pPr marL="550320" indent="-380990">
              <a:spcBef>
                <a:spcPts val="400"/>
              </a:spcBef>
              <a:spcAft>
                <a:spcPts val="400"/>
              </a:spcAft>
              <a:buFont typeface="Arial" panose="020B0604020202020204" pitchFamily="34" charset="0"/>
              <a:buChar char="•"/>
            </a:pPr>
            <a:endParaRPr lang="en-US" sz="2400" dirty="0">
              <a:solidFill>
                <a:schemeClr val="tx1"/>
              </a:solidFill>
            </a:endParaRPr>
          </a:p>
          <a:p>
            <a:pPr marL="550320" indent="-380990">
              <a:spcBef>
                <a:spcPts val="400"/>
              </a:spcBef>
              <a:spcAft>
                <a:spcPts val="400"/>
              </a:spcAft>
              <a:buFont typeface="Arial" panose="020B0604020202020204" pitchFamily="34" charset="0"/>
              <a:buChar char="•"/>
            </a:pPr>
            <a:endParaRPr lang="en-US" sz="2400" dirty="0">
              <a:solidFill>
                <a:schemeClr val="tx1"/>
              </a:solidFill>
            </a:endParaRPr>
          </a:p>
        </p:txBody>
      </p:sp>
      <p:cxnSp>
        <p:nvCxnSpPr>
          <p:cNvPr id="4" name="Straight Connector 3">
            <a:extLst>
              <a:ext uri="{FF2B5EF4-FFF2-40B4-BE49-F238E27FC236}">
                <a16:creationId xmlns:a16="http://schemas.microsoft.com/office/drawing/2014/main" id="{DC51E19B-FBDC-3C37-EF9F-7B68134E7C2E}"/>
              </a:ext>
            </a:extLst>
          </p:cNvPr>
          <p:cNvCxnSpPr/>
          <p:nvPr/>
        </p:nvCxnSpPr>
        <p:spPr>
          <a:xfrm flipV="1">
            <a:off x="305309" y="1532394"/>
            <a:ext cx="11382375" cy="8572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DA6071-CEB5-CDBF-A2B6-77E449DBCF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09" y="5798077"/>
            <a:ext cx="3013508" cy="1059924"/>
          </a:xfrm>
          <a:prstGeom prst="rect">
            <a:avLst/>
          </a:prstGeom>
        </p:spPr>
      </p:pic>
      <p:pic>
        <p:nvPicPr>
          <p:cNvPr id="3" name="Picture 2" descr="Homepage - Town of Montverde">
            <a:extLst>
              <a:ext uri="{FF2B5EF4-FFF2-40B4-BE49-F238E27FC236}">
                <a16:creationId xmlns:a16="http://schemas.microsoft.com/office/drawing/2014/main" id="{D6196946-1313-F3D6-ECB0-0A9A47FC0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432" y="2103064"/>
            <a:ext cx="3524251"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356702" y="1511973"/>
            <a:ext cx="9256193" cy="3834053"/>
          </a:xfrm>
          <a:prstGeom prst="rect">
            <a:avLst/>
          </a:prstGeom>
        </p:spPr>
        <p:txBody>
          <a:bodyPr vert="horz" lIns="91440" tIns="45720" rIns="91440" bIns="45720" rtlCol="0" anchor="t">
            <a:normAutofit/>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3200" b="1" u="sng" dirty="0">
                <a:solidFill>
                  <a:schemeClr val="tx1">
                    <a:lumMod val="65000"/>
                    <a:lumOff val="35000"/>
                  </a:schemeClr>
                </a:solidFill>
                <a:effectLst/>
              </a:rPr>
              <a:t>CALL TO ORDER AND OPENING CEREMONIES</a:t>
            </a:r>
            <a:endParaRPr lang="en-US" sz="3200" dirty="0">
              <a:solidFill>
                <a:schemeClr val="tx1">
                  <a:lumMod val="65000"/>
                  <a:lumOff val="35000"/>
                </a:schemeClr>
              </a:solidFill>
              <a:effectLst/>
            </a:endParaRPr>
          </a:p>
          <a:p>
            <a:pPr marR="0" indent="-228600">
              <a:lnSpc>
                <a:spcPct val="90000"/>
              </a:lnSpc>
              <a:spcBef>
                <a:spcPts val="0"/>
              </a:spcBef>
              <a:spcAft>
                <a:spcPts val="600"/>
              </a:spcAft>
              <a:buFont typeface="Arial" panose="020B0604020202020204" pitchFamily="34" charset="0"/>
              <a:buChar char="•"/>
              <a:tabLst>
                <a:tab pos="857250" algn="l"/>
              </a:tabLst>
            </a:pPr>
            <a:endParaRPr lang="en-US" sz="3200" dirty="0">
              <a:solidFill>
                <a:schemeClr val="tx1">
                  <a:lumMod val="65000"/>
                  <a:lumOff val="35000"/>
                </a:schemeClr>
              </a:solidFill>
              <a:effectLst/>
            </a:endParaRPr>
          </a:p>
          <a:p>
            <a:pPr marL="342900" marR="0" lvl="0" indent="-228600">
              <a:lnSpc>
                <a:spcPct val="90000"/>
              </a:lnSpc>
              <a:spcBef>
                <a:spcPts val="0"/>
              </a:spcBef>
              <a:spcAft>
                <a:spcPts val="600"/>
              </a:spcAft>
              <a:buFont typeface="Arial" panose="020B0604020202020204" pitchFamily="34" charset="0"/>
              <a:buChar char="•"/>
            </a:pPr>
            <a:r>
              <a:rPr lang="en-US" sz="3200" b="1" dirty="0">
                <a:solidFill>
                  <a:schemeClr val="tx1">
                    <a:lumMod val="65000"/>
                    <a:lumOff val="35000"/>
                  </a:schemeClr>
                </a:solidFill>
                <a:effectLst/>
              </a:rPr>
              <a:t>Pledge of Allegiance</a:t>
            </a:r>
            <a:endParaRPr lang="en-US" sz="3200" dirty="0">
              <a:solidFill>
                <a:schemeClr val="tx1">
                  <a:lumMod val="65000"/>
                  <a:lumOff val="35000"/>
                </a:schemeClr>
              </a:solidFill>
              <a:effectLst/>
            </a:endParaRPr>
          </a:p>
          <a:p>
            <a:pPr marL="342900" marR="0" lvl="0" indent="-228600">
              <a:lnSpc>
                <a:spcPct val="90000"/>
              </a:lnSpc>
              <a:spcBef>
                <a:spcPts val="0"/>
              </a:spcBef>
              <a:spcAft>
                <a:spcPts val="600"/>
              </a:spcAft>
              <a:buFont typeface="Arial" panose="020B0604020202020204" pitchFamily="34" charset="0"/>
              <a:buChar char="•"/>
            </a:pPr>
            <a:r>
              <a:rPr lang="en-US" sz="3200" b="1" dirty="0">
                <a:solidFill>
                  <a:schemeClr val="tx1">
                    <a:lumMod val="65000"/>
                    <a:lumOff val="35000"/>
                  </a:schemeClr>
                </a:solidFill>
                <a:effectLst/>
              </a:rPr>
              <a:t>Invocation</a:t>
            </a:r>
            <a:endParaRPr lang="en-US" sz="3200" dirty="0">
              <a:solidFill>
                <a:schemeClr val="tx1">
                  <a:lumMod val="65000"/>
                  <a:lumOff val="35000"/>
                </a:schemeClr>
              </a:solidFill>
              <a:effectLst/>
            </a:endParaRPr>
          </a:p>
          <a:p>
            <a:pPr marL="342900" marR="0" lvl="0" indent="-228600">
              <a:lnSpc>
                <a:spcPct val="90000"/>
              </a:lnSpc>
              <a:spcBef>
                <a:spcPts val="0"/>
              </a:spcBef>
              <a:spcAft>
                <a:spcPts val="600"/>
              </a:spcAft>
              <a:buFont typeface="Arial" panose="020B0604020202020204" pitchFamily="34" charset="0"/>
              <a:buChar char="•"/>
            </a:pPr>
            <a:r>
              <a:rPr lang="en-US" sz="3200" b="1" dirty="0">
                <a:solidFill>
                  <a:schemeClr val="tx1">
                    <a:lumMod val="65000"/>
                    <a:lumOff val="35000"/>
                  </a:schemeClr>
                </a:solidFill>
                <a:effectLst/>
              </a:rPr>
              <a:t>Roll Call</a:t>
            </a:r>
            <a:endParaRPr lang="en-US" sz="3200" dirty="0">
              <a:solidFill>
                <a:schemeClr val="tx1">
                  <a:lumMod val="65000"/>
                  <a:lumOff val="35000"/>
                </a:schemeClr>
              </a:solidFill>
              <a:effectLst/>
            </a:endParaRP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Tree>
    <p:extLst>
      <p:ext uri="{BB962C8B-B14F-4D97-AF65-F5344CB8AC3E}">
        <p14:creationId xmlns:p14="http://schemas.microsoft.com/office/powerpoint/2010/main" val="3732569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F106C8-9610-419B-846D-32667C0CED20}"/>
              </a:ext>
            </a:extLst>
          </p:cNvPr>
          <p:cNvSpPr>
            <a:spLocks noGrp="1"/>
          </p:cNvSpPr>
          <p:nvPr>
            <p:ph type="subTitle" idx="1"/>
          </p:nvPr>
        </p:nvSpPr>
        <p:spPr/>
        <p:txBody>
          <a:bodyPr/>
          <a:lstStyle>
            <a:lvl1pPr marL="0" indent="0" algn="l">
              <a:buNone/>
              <a:defRPr sz="2800">
                <a:solidFill>
                  <a:srgbClr val="D6DDE4"/>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latin typeface="Calibri" panose="020F0502020204030204" pitchFamily="34" charset="0"/>
                <a:cs typeface="Calibri" panose="020F0502020204030204" pitchFamily="34" charset="0"/>
              </a:rPr>
              <a:t>Willdan Financial Services</a:t>
            </a:r>
          </a:p>
        </p:txBody>
      </p:sp>
      <p:sp>
        <p:nvSpPr>
          <p:cNvPr id="2" name="Title 1">
            <a:extLst>
              <a:ext uri="{FF2B5EF4-FFF2-40B4-BE49-F238E27FC236}">
                <a16:creationId xmlns:a16="http://schemas.microsoft.com/office/drawing/2014/main" id="{AC88D05C-AC9B-43A7-9316-939BA012B6CC}"/>
              </a:ext>
            </a:extLst>
          </p:cNvPr>
          <p:cNvSpPr>
            <a:spLocks noGrp="1"/>
          </p:cNvSpPr>
          <p:nvPr>
            <p:ph type="title"/>
          </p:nvPr>
        </p:nvSpPr>
        <p:spPr/>
        <p:txBody>
          <a:bodyPr/>
          <a:lstStyle/>
          <a:p>
            <a:r>
              <a:rPr lang="en-US" dirty="0"/>
              <a:t>Town of Montverde, FL</a:t>
            </a:r>
          </a:p>
        </p:txBody>
      </p:sp>
      <p:sp>
        <p:nvSpPr>
          <p:cNvPr id="8" name="Google Shape;103;p16">
            <a:extLst>
              <a:ext uri="{FF2B5EF4-FFF2-40B4-BE49-F238E27FC236}">
                <a16:creationId xmlns:a16="http://schemas.microsoft.com/office/drawing/2014/main" id="{A032D591-ED19-3701-611A-2348621E5261}"/>
              </a:ext>
            </a:extLst>
          </p:cNvPr>
          <p:cNvSpPr txBox="1">
            <a:spLocks noGrp="1"/>
          </p:cNvSpPr>
          <p:nvPr>
            <p:ph type="sldNum" idx="12"/>
          </p:nvPr>
        </p:nvSpPr>
        <p:spPr>
          <a:xfrm>
            <a:off x="9088867" y="6434800"/>
            <a:ext cx="31032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latin typeface="Calibri" panose="020F0502020204030204" pitchFamily="34" charset="0"/>
                <a:cs typeface="Calibri" panose="020F0502020204030204" pitchFamily="34" charset="0"/>
              </a:rPr>
              <a:pPr algn="r"/>
              <a:t>20</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5227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30">
            <a:extLst>
              <a:ext uri="{FF2B5EF4-FFF2-40B4-BE49-F238E27FC236}">
                <a16:creationId xmlns:a16="http://schemas.microsoft.com/office/drawing/2014/main" id="{CD9C373A-06A3-4A63-852B-9A1F2AFF3D0D}"/>
              </a:ext>
            </a:extLst>
          </p:cNvPr>
          <p:cNvSpPr/>
          <p:nvPr/>
        </p:nvSpPr>
        <p:spPr>
          <a:xfrm>
            <a:off x="2378851" y="5533894"/>
            <a:ext cx="58628" cy="70847"/>
          </a:xfrm>
          <a:custGeom>
            <a:avLst/>
            <a:gdLst>
              <a:gd name="connsiteX0" fmla="*/ 0 w 84733"/>
              <a:gd name="connsiteY0" fmla="*/ 0 h 84368"/>
              <a:gd name="connsiteX1" fmla="*/ 84734 w 84733"/>
              <a:gd name="connsiteY1" fmla="*/ 0 h 84368"/>
              <a:gd name="connsiteX2" fmla="*/ 84734 w 84733"/>
              <a:gd name="connsiteY2" fmla="*/ 84369 h 84368"/>
              <a:gd name="connsiteX3" fmla="*/ 0 w 84733"/>
              <a:gd name="connsiteY3" fmla="*/ 84369 h 84368"/>
            </a:gdLst>
            <a:ahLst/>
            <a:cxnLst>
              <a:cxn ang="0">
                <a:pos x="connsiteX0" y="connsiteY0"/>
              </a:cxn>
              <a:cxn ang="0">
                <a:pos x="connsiteX1" y="connsiteY1"/>
              </a:cxn>
              <a:cxn ang="0">
                <a:pos x="connsiteX2" y="connsiteY2"/>
              </a:cxn>
              <a:cxn ang="0">
                <a:pos x="connsiteX3" y="connsiteY3"/>
              </a:cxn>
            </a:cxnLst>
            <a:rect l="l" t="t" r="r" b="b"/>
            <a:pathLst>
              <a:path w="84733" h="84368">
                <a:moveTo>
                  <a:pt x="0" y="0"/>
                </a:moveTo>
                <a:lnTo>
                  <a:pt x="84734" y="0"/>
                </a:lnTo>
                <a:lnTo>
                  <a:pt x="84734" y="84369"/>
                </a:lnTo>
                <a:lnTo>
                  <a:pt x="0" y="84369"/>
                </a:lnTo>
                <a:close/>
              </a:path>
            </a:pathLst>
          </a:custGeom>
          <a:solidFill>
            <a:srgbClr val="FFFFFF"/>
          </a:solidFill>
          <a:ln w="19916" cap="flat">
            <a:noFill/>
            <a:prstDash val="solid"/>
            <a:miter/>
          </a:ln>
        </p:spPr>
        <p:txBody>
          <a:bodyPr rtlCol="0" anchor="ctr"/>
          <a:lstStyle/>
          <a:p>
            <a:endParaRPr lang="en-US" sz="1351"/>
          </a:p>
        </p:txBody>
      </p:sp>
      <p:pic>
        <p:nvPicPr>
          <p:cNvPr id="35" name="Picture 34">
            <a:extLst>
              <a:ext uri="{FF2B5EF4-FFF2-40B4-BE49-F238E27FC236}">
                <a16:creationId xmlns:a16="http://schemas.microsoft.com/office/drawing/2014/main" id="{E48BE9D4-A519-A44B-F3E0-6D2CACC74FE3}"/>
              </a:ext>
            </a:extLst>
          </p:cNvPr>
          <p:cNvPicPr>
            <a:picLocks noChangeAspect="1"/>
          </p:cNvPicPr>
          <p:nvPr/>
        </p:nvPicPr>
        <p:blipFill>
          <a:blip r:embed="rId3"/>
          <a:stretch>
            <a:fillRect/>
          </a:stretch>
        </p:blipFill>
        <p:spPr>
          <a:xfrm>
            <a:off x="1972131" y="1016528"/>
            <a:ext cx="8756887" cy="5697337"/>
          </a:xfrm>
          <a:prstGeom prst="rect">
            <a:avLst/>
          </a:prstGeom>
        </p:spPr>
      </p:pic>
      <p:grpSp>
        <p:nvGrpSpPr>
          <p:cNvPr id="1025" name="Group 1024">
            <a:extLst>
              <a:ext uri="{FF2B5EF4-FFF2-40B4-BE49-F238E27FC236}">
                <a16:creationId xmlns:a16="http://schemas.microsoft.com/office/drawing/2014/main" id="{22E6B2D0-C1F9-F941-A8E1-5BAF8D91950A}"/>
              </a:ext>
            </a:extLst>
          </p:cNvPr>
          <p:cNvGrpSpPr>
            <a:grpSpLocks noChangeAspect="1"/>
          </p:cNvGrpSpPr>
          <p:nvPr/>
        </p:nvGrpSpPr>
        <p:grpSpPr>
          <a:xfrm>
            <a:off x="9506345" y="1787971"/>
            <a:ext cx="1628209" cy="1372223"/>
            <a:chOff x="1328293" y="714020"/>
            <a:chExt cx="1703920" cy="1436029"/>
          </a:xfrm>
        </p:grpSpPr>
        <p:sp>
          <p:nvSpPr>
            <p:cNvPr id="135" name="Oval 134">
              <a:extLst>
                <a:ext uri="{FF2B5EF4-FFF2-40B4-BE49-F238E27FC236}">
                  <a16:creationId xmlns:a16="http://schemas.microsoft.com/office/drawing/2014/main" id="{CA59D2A5-F1A1-9740-882A-9E420BC478A4}"/>
                </a:ext>
              </a:extLst>
            </p:cNvPr>
            <p:cNvSpPr/>
            <p:nvPr/>
          </p:nvSpPr>
          <p:spPr>
            <a:xfrm>
              <a:off x="1510366" y="714020"/>
              <a:ext cx="1436029" cy="1436029"/>
            </a:xfrm>
            <a:prstGeom prst="ellipse">
              <a:avLst/>
            </a:prstGeom>
            <a:solidFill>
              <a:schemeClr val="bg1"/>
            </a:solidFill>
            <a:effectLst>
              <a:outerShdw blurRad="101600" dist="38100" dir="2700000" algn="tl" rotWithShape="0">
                <a:prstClr val="black">
                  <a:alpha val="40000"/>
                </a:prstClr>
              </a:outerShdw>
            </a:effectLst>
          </p:spPr>
          <p:txBody>
            <a:bodyPr wrap="square">
              <a:noAutofit/>
            </a:bodyPr>
            <a:lstStyle/>
            <a:p>
              <a:pPr algn="ctr">
                <a:lnSpc>
                  <a:spcPct val="80000"/>
                </a:lnSpc>
              </a:pPr>
              <a:endParaRPr lang="en-US" sz="1500" b="1" dirty="0">
                <a:solidFill>
                  <a:srgbClr val="003865"/>
                </a:solidFill>
              </a:endParaRPr>
            </a:p>
          </p:txBody>
        </p:sp>
        <p:grpSp>
          <p:nvGrpSpPr>
            <p:cNvPr id="1024" name="Group 1023">
              <a:extLst>
                <a:ext uri="{FF2B5EF4-FFF2-40B4-BE49-F238E27FC236}">
                  <a16:creationId xmlns:a16="http://schemas.microsoft.com/office/drawing/2014/main" id="{9E44DB61-85A1-4544-8EAF-2E5A554EFCC5}"/>
                </a:ext>
              </a:extLst>
            </p:cNvPr>
            <p:cNvGrpSpPr/>
            <p:nvPr/>
          </p:nvGrpSpPr>
          <p:grpSpPr>
            <a:xfrm>
              <a:off x="1328293" y="1083860"/>
              <a:ext cx="1703920" cy="894098"/>
              <a:chOff x="1328293" y="1083860"/>
              <a:chExt cx="1703920" cy="894098"/>
            </a:xfrm>
          </p:grpSpPr>
          <p:sp>
            <p:nvSpPr>
              <p:cNvPr id="14" name="Rectangle 13">
                <a:extLst>
                  <a:ext uri="{FF2B5EF4-FFF2-40B4-BE49-F238E27FC236}">
                    <a16:creationId xmlns:a16="http://schemas.microsoft.com/office/drawing/2014/main" id="{2A2FE3AC-0623-EE46-A62B-6A2ADBD701E3}"/>
                  </a:ext>
                </a:extLst>
              </p:cNvPr>
              <p:cNvSpPr/>
              <p:nvPr/>
            </p:nvSpPr>
            <p:spPr>
              <a:xfrm>
                <a:off x="1328293" y="1334884"/>
                <a:ext cx="1703919" cy="643074"/>
              </a:xfrm>
              <a:prstGeom prst="rect">
                <a:avLst/>
              </a:prstGeom>
            </p:spPr>
            <p:txBody>
              <a:bodyPr wrap="square">
                <a:noAutofit/>
              </a:bodyPr>
              <a:lstStyle/>
              <a:p>
                <a:pPr algn="ctr">
                  <a:lnSpc>
                    <a:spcPct val="80000"/>
                  </a:lnSpc>
                </a:pPr>
                <a:r>
                  <a:rPr lang="en-US" sz="3000" b="1" dirty="0">
                    <a:solidFill>
                      <a:srgbClr val="70AD47"/>
                    </a:solidFill>
                    <a:latin typeface="Montserrat" panose="00000500000000000000" pitchFamily="2" charset="0"/>
                  </a:rPr>
                  <a:t>1964</a:t>
                </a:r>
              </a:p>
            </p:txBody>
          </p:sp>
          <p:sp>
            <p:nvSpPr>
              <p:cNvPr id="126" name="Rectangle 125">
                <a:extLst>
                  <a:ext uri="{FF2B5EF4-FFF2-40B4-BE49-F238E27FC236}">
                    <a16:creationId xmlns:a16="http://schemas.microsoft.com/office/drawing/2014/main" id="{17DE1F48-850A-AD4D-A18B-80F3A75A40E6}"/>
                  </a:ext>
                </a:extLst>
              </p:cNvPr>
              <p:cNvSpPr/>
              <p:nvPr/>
            </p:nvSpPr>
            <p:spPr>
              <a:xfrm>
                <a:off x="1424549" y="1083860"/>
                <a:ext cx="1607664" cy="440777"/>
              </a:xfrm>
              <a:prstGeom prst="rect">
                <a:avLst/>
              </a:prstGeom>
            </p:spPr>
            <p:txBody>
              <a:bodyPr wrap="square">
                <a:noAutofit/>
              </a:bodyPr>
              <a:lstStyle/>
              <a:p>
                <a:pPr algn="ctr">
                  <a:lnSpc>
                    <a:spcPct val="80000"/>
                  </a:lnSpc>
                </a:pPr>
                <a:r>
                  <a:rPr lang="en-US" sz="1200" dirty="0">
                    <a:solidFill>
                      <a:srgbClr val="003865"/>
                    </a:solidFill>
                    <a:latin typeface="Montserrat SemiBold" panose="00000700000000000000" pitchFamily="2" charset="0"/>
                  </a:rPr>
                  <a:t>Established</a:t>
                </a:r>
              </a:p>
            </p:txBody>
          </p:sp>
        </p:grpSp>
      </p:grpSp>
      <p:grpSp>
        <p:nvGrpSpPr>
          <p:cNvPr id="160" name="Group 159">
            <a:extLst>
              <a:ext uri="{FF2B5EF4-FFF2-40B4-BE49-F238E27FC236}">
                <a16:creationId xmlns:a16="http://schemas.microsoft.com/office/drawing/2014/main" id="{1BF4CFF4-9314-0546-B0FD-71E54F3E2A76}"/>
              </a:ext>
            </a:extLst>
          </p:cNvPr>
          <p:cNvGrpSpPr>
            <a:grpSpLocks noChangeAspect="1"/>
          </p:cNvGrpSpPr>
          <p:nvPr/>
        </p:nvGrpSpPr>
        <p:grpSpPr>
          <a:xfrm>
            <a:off x="851959" y="1350929"/>
            <a:ext cx="1464467" cy="1440180"/>
            <a:chOff x="1234298" y="2091179"/>
            <a:chExt cx="2374106" cy="2334736"/>
          </a:xfrm>
        </p:grpSpPr>
        <p:sp>
          <p:nvSpPr>
            <p:cNvPr id="161" name="Oval 160">
              <a:extLst>
                <a:ext uri="{FF2B5EF4-FFF2-40B4-BE49-F238E27FC236}">
                  <a16:creationId xmlns:a16="http://schemas.microsoft.com/office/drawing/2014/main" id="{1CE40300-F2EA-7E4A-AD0C-27230DB5D477}"/>
                </a:ext>
              </a:extLst>
            </p:cNvPr>
            <p:cNvSpPr/>
            <p:nvPr/>
          </p:nvSpPr>
          <p:spPr>
            <a:xfrm>
              <a:off x="1234300" y="2091179"/>
              <a:ext cx="2279225" cy="2334736"/>
            </a:xfrm>
            <a:prstGeom prst="ellipse">
              <a:avLst/>
            </a:prstGeom>
            <a:solidFill>
              <a:schemeClr val="bg1"/>
            </a:solidFill>
            <a:effectLst>
              <a:outerShdw blurRad="101600" dist="38100" dir="2700000" algn="tl" rotWithShape="0">
                <a:prstClr val="black">
                  <a:alpha val="40000"/>
                </a:prstClr>
              </a:outerShdw>
            </a:effectLst>
          </p:spPr>
          <p:txBody>
            <a:bodyPr wrap="square">
              <a:noAutofit/>
            </a:bodyPr>
            <a:lstStyle/>
            <a:p>
              <a:pPr algn="ctr">
                <a:lnSpc>
                  <a:spcPct val="80000"/>
                </a:lnSpc>
              </a:pPr>
              <a:endParaRPr lang="en-US" sz="1500" b="1" dirty="0">
                <a:solidFill>
                  <a:srgbClr val="003865"/>
                </a:solidFill>
              </a:endParaRPr>
            </a:p>
          </p:txBody>
        </p:sp>
        <p:grpSp>
          <p:nvGrpSpPr>
            <p:cNvPr id="162" name="Group 161">
              <a:extLst>
                <a:ext uri="{FF2B5EF4-FFF2-40B4-BE49-F238E27FC236}">
                  <a16:creationId xmlns:a16="http://schemas.microsoft.com/office/drawing/2014/main" id="{80EE8B94-32D0-7A48-86A4-A24EDE939D7E}"/>
                </a:ext>
              </a:extLst>
            </p:cNvPr>
            <p:cNvGrpSpPr/>
            <p:nvPr/>
          </p:nvGrpSpPr>
          <p:grpSpPr>
            <a:xfrm>
              <a:off x="1234298" y="2624820"/>
              <a:ext cx="2374106" cy="1551064"/>
              <a:chOff x="781761" y="2359105"/>
              <a:chExt cx="2374106" cy="1551064"/>
            </a:xfrm>
          </p:grpSpPr>
          <p:sp>
            <p:nvSpPr>
              <p:cNvPr id="163" name="Rectangle 162">
                <a:extLst>
                  <a:ext uri="{FF2B5EF4-FFF2-40B4-BE49-F238E27FC236}">
                    <a16:creationId xmlns:a16="http://schemas.microsoft.com/office/drawing/2014/main" id="{79B8D8F8-EB98-B748-936C-F6ECBB649BC6}"/>
                  </a:ext>
                </a:extLst>
              </p:cNvPr>
              <p:cNvSpPr/>
              <p:nvPr/>
            </p:nvSpPr>
            <p:spPr>
              <a:xfrm>
                <a:off x="806080" y="2359105"/>
                <a:ext cx="2349787" cy="1010105"/>
              </a:xfrm>
              <a:prstGeom prst="rect">
                <a:avLst/>
              </a:prstGeom>
            </p:spPr>
            <p:txBody>
              <a:bodyPr wrap="square">
                <a:noAutofit/>
              </a:bodyPr>
              <a:lstStyle/>
              <a:p>
                <a:pPr algn="ctr">
                  <a:lnSpc>
                    <a:spcPct val="80000"/>
                  </a:lnSpc>
                </a:pPr>
                <a:r>
                  <a:rPr lang="en-US" sz="3400" b="1" dirty="0">
                    <a:solidFill>
                      <a:srgbClr val="70AD47"/>
                    </a:solidFill>
                    <a:latin typeface="Montserrat" panose="00000500000000000000" pitchFamily="2" charset="0"/>
                  </a:rPr>
                  <a:t>1,500</a:t>
                </a:r>
                <a:r>
                  <a:rPr lang="en-US" sz="3400" b="1" baseline="30000" dirty="0">
                    <a:solidFill>
                      <a:srgbClr val="70AD47"/>
                    </a:solidFill>
                    <a:latin typeface="Montserrat" panose="00000500000000000000" pitchFamily="2" charset="0"/>
                  </a:rPr>
                  <a:t>+</a:t>
                </a:r>
              </a:p>
            </p:txBody>
          </p:sp>
          <p:sp>
            <p:nvSpPr>
              <p:cNvPr id="164" name="Rectangle 163">
                <a:extLst>
                  <a:ext uri="{FF2B5EF4-FFF2-40B4-BE49-F238E27FC236}">
                    <a16:creationId xmlns:a16="http://schemas.microsoft.com/office/drawing/2014/main" id="{7F670281-813A-2C41-8EF2-7AF0A1F36AE6}"/>
                  </a:ext>
                </a:extLst>
              </p:cNvPr>
              <p:cNvSpPr/>
              <p:nvPr/>
            </p:nvSpPr>
            <p:spPr>
              <a:xfrm>
                <a:off x="781761" y="3215380"/>
                <a:ext cx="2204011" cy="694789"/>
              </a:xfrm>
              <a:prstGeom prst="rect">
                <a:avLst/>
              </a:prstGeom>
            </p:spPr>
            <p:txBody>
              <a:bodyPr wrap="square">
                <a:noAutofit/>
              </a:bodyPr>
              <a:lstStyle/>
              <a:p>
                <a:pPr algn="ctr">
                  <a:lnSpc>
                    <a:spcPct val="80000"/>
                  </a:lnSpc>
                </a:pPr>
                <a:r>
                  <a:rPr lang="en-US" sz="1500" b="1" dirty="0">
                    <a:solidFill>
                      <a:srgbClr val="003865"/>
                    </a:solidFill>
                    <a:latin typeface="Montserrat SemiBold" panose="00000700000000000000" pitchFamily="2" charset="0"/>
                  </a:rPr>
                  <a:t>Employees</a:t>
                </a:r>
              </a:p>
            </p:txBody>
          </p:sp>
        </p:grpSp>
      </p:grpSp>
      <p:grpSp>
        <p:nvGrpSpPr>
          <p:cNvPr id="1027" name="Group 1026">
            <a:extLst>
              <a:ext uri="{FF2B5EF4-FFF2-40B4-BE49-F238E27FC236}">
                <a16:creationId xmlns:a16="http://schemas.microsoft.com/office/drawing/2014/main" id="{F4C92AC7-FF7E-B140-B048-56B78E32C6AB}"/>
              </a:ext>
            </a:extLst>
          </p:cNvPr>
          <p:cNvGrpSpPr/>
          <p:nvPr/>
        </p:nvGrpSpPr>
        <p:grpSpPr>
          <a:xfrm>
            <a:off x="8623583" y="4704235"/>
            <a:ext cx="1924523" cy="1486827"/>
            <a:chOff x="1220154" y="1976316"/>
            <a:chExt cx="2380659" cy="2334736"/>
          </a:xfrm>
        </p:grpSpPr>
        <p:sp>
          <p:nvSpPr>
            <p:cNvPr id="137" name="Oval 136">
              <a:extLst>
                <a:ext uri="{FF2B5EF4-FFF2-40B4-BE49-F238E27FC236}">
                  <a16:creationId xmlns:a16="http://schemas.microsoft.com/office/drawing/2014/main" id="{83AC1F2E-F698-364C-8C73-1A7688A1F2E0}"/>
                </a:ext>
              </a:extLst>
            </p:cNvPr>
            <p:cNvSpPr/>
            <p:nvPr/>
          </p:nvSpPr>
          <p:spPr>
            <a:xfrm>
              <a:off x="1220154" y="1976316"/>
              <a:ext cx="2279226" cy="2334736"/>
            </a:xfrm>
            <a:prstGeom prst="ellipse">
              <a:avLst/>
            </a:prstGeom>
            <a:solidFill>
              <a:schemeClr val="bg1"/>
            </a:solidFill>
            <a:effectLst>
              <a:outerShdw blurRad="101600" dist="38100" dir="2700000" algn="tl" rotWithShape="0">
                <a:prstClr val="black">
                  <a:alpha val="40000"/>
                </a:prstClr>
              </a:outerShdw>
            </a:effectLst>
          </p:spPr>
          <p:txBody>
            <a:bodyPr wrap="square">
              <a:noAutofit/>
            </a:bodyPr>
            <a:lstStyle/>
            <a:p>
              <a:pPr algn="ctr">
                <a:lnSpc>
                  <a:spcPct val="80000"/>
                </a:lnSpc>
              </a:pPr>
              <a:endParaRPr lang="en-US" sz="1500" b="1" dirty="0">
                <a:solidFill>
                  <a:srgbClr val="003865"/>
                </a:solidFill>
              </a:endParaRPr>
            </a:p>
          </p:txBody>
        </p:sp>
        <p:grpSp>
          <p:nvGrpSpPr>
            <p:cNvPr id="40" name="Group 39">
              <a:extLst>
                <a:ext uri="{FF2B5EF4-FFF2-40B4-BE49-F238E27FC236}">
                  <a16:creationId xmlns:a16="http://schemas.microsoft.com/office/drawing/2014/main" id="{FEB043B0-EF90-8A4D-8D87-92C582E48246}"/>
                </a:ext>
              </a:extLst>
            </p:cNvPr>
            <p:cNvGrpSpPr/>
            <p:nvPr/>
          </p:nvGrpSpPr>
          <p:grpSpPr>
            <a:xfrm>
              <a:off x="1251026" y="2343519"/>
              <a:ext cx="2349787" cy="1601503"/>
              <a:chOff x="798489" y="2077804"/>
              <a:chExt cx="2349787" cy="1601503"/>
            </a:xfrm>
          </p:grpSpPr>
          <p:sp>
            <p:nvSpPr>
              <p:cNvPr id="127" name="Rectangle 126">
                <a:extLst>
                  <a:ext uri="{FF2B5EF4-FFF2-40B4-BE49-F238E27FC236}">
                    <a16:creationId xmlns:a16="http://schemas.microsoft.com/office/drawing/2014/main" id="{1F8970BB-F5DF-7641-BBE5-2FA1FD9A07A5}"/>
                  </a:ext>
                </a:extLst>
              </p:cNvPr>
              <p:cNvSpPr/>
              <p:nvPr/>
            </p:nvSpPr>
            <p:spPr>
              <a:xfrm>
                <a:off x="798489" y="2077804"/>
                <a:ext cx="2349787" cy="1010107"/>
              </a:xfrm>
              <a:prstGeom prst="rect">
                <a:avLst/>
              </a:prstGeom>
            </p:spPr>
            <p:txBody>
              <a:bodyPr wrap="square">
                <a:noAutofit/>
              </a:bodyPr>
              <a:lstStyle/>
              <a:p>
                <a:pPr algn="ctr">
                  <a:lnSpc>
                    <a:spcPct val="80000"/>
                  </a:lnSpc>
                </a:pPr>
                <a:r>
                  <a:rPr lang="en-US" sz="4500" b="1" dirty="0">
                    <a:solidFill>
                      <a:srgbClr val="70AD47"/>
                    </a:solidFill>
                    <a:latin typeface="Montserrat" panose="00000500000000000000" pitchFamily="2" charset="0"/>
                  </a:rPr>
                  <a:t>800</a:t>
                </a:r>
                <a:r>
                  <a:rPr lang="en-US" sz="4500" b="1" baseline="30000" dirty="0">
                    <a:solidFill>
                      <a:srgbClr val="70AD47"/>
                    </a:solidFill>
                    <a:latin typeface="Montserrat" panose="00000500000000000000" pitchFamily="2" charset="0"/>
                  </a:rPr>
                  <a:t>+</a:t>
                </a:r>
              </a:p>
            </p:txBody>
          </p:sp>
          <p:sp>
            <p:nvSpPr>
              <p:cNvPr id="128" name="Rectangle 127">
                <a:extLst>
                  <a:ext uri="{FF2B5EF4-FFF2-40B4-BE49-F238E27FC236}">
                    <a16:creationId xmlns:a16="http://schemas.microsoft.com/office/drawing/2014/main" id="{FA4FDF56-04DD-4449-B69E-C9E81371FB21}"/>
                  </a:ext>
                </a:extLst>
              </p:cNvPr>
              <p:cNvSpPr/>
              <p:nvPr/>
            </p:nvSpPr>
            <p:spPr>
              <a:xfrm>
                <a:off x="886888" y="2984516"/>
                <a:ext cx="2204012" cy="694791"/>
              </a:xfrm>
              <a:prstGeom prst="rect">
                <a:avLst/>
              </a:prstGeom>
            </p:spPr>
            <p:txBody>
              <a:bodyPr wrap="square">
                <a:noAutofit/>
              </a:bodyPr>
              <a:lstStyle/>
              <a:p>
                <a:pPr algn="ctr">
                  <a:lnSpc>
                    <a:spcPct val="80000"/>
                  </a:lnSpc>
                </a:pPr>
                <a:r>
                  <a:rPr lang="en-US" sz="1500" dirty="0">
                    <a:solidFill>
                      <a:srgbClr val="003865"/>
                    </a:solidFill>
                    <a:latin typeface="Montserrat SemiBold" panose="00000700000000000000" pitchFamily="2" charset="0"/>
                  </a:rPr>
                  <a:t>Public Clients Nationwide</a:t>
                </a:r>
              </a:p>
            </p:txBody>
          </p:sp>
        </p:grpSp>
      </p:grpSp>
      <p:grpSp>
        <p:nvGrpSpPr>
          <p:cNvPr id="1042" name="Group 1041">
            <a:extLst>
              <a:ext uri="{FF2B5EF4-FFF2-40B4-BE49-F238E27FC236}">
                <a16:creationId xmlns:a16="http://schemas.microsoft.com/office/drawing/2014/main" id="{331CC8A8-135B-4441-B075-2CA506C44B2D}"/>
              </a:ext>
            </a:extLst>
          </p:cNvPr>
          <p:cNvGrpSpPr>
            <a:grpSpLocks noChangeAspect="1"/>
          </p:cNvGrpSpPr>
          <p:nvPr/>
        </p:nvGrpSpPr>
        <p:grpSpPr>
          <a:xfrm>
            <a:off x="765403" y="4122051"/>
            <a:ext cx="1920980" cy="1783080"/>
            <a:chOff x="8797834" y="2064727"/>
            <a:chExt cx="2979546" cy="2765657"/>
          </a:xfrm>
        </p:grpSpPr>
        <p:sp>
          <p:nvSpPr>
            <p:cNvPr id="165" name="Oval 164">
              <a:extLst>
                <a:ext uri="{FF2B5EF4-FFF2-40B4-BE49-F238E27FC236}">
                  <a16:creationId xmlns:a16="http://schemas.microsoft.com/office/drawing/2014/main" id="{32B05584-D55E-AD48-8AA1-5DB295AC61A4}"/>
                </a:ext>
              </a:extLst>
            </p:cNvPr>
            <p:cNvSpPr/>
            <p:nvPr/>
          </p:nvSpPr>
          <p:spPr>
            <a:xfrm>
              <a:off x="8955355" y="2064727"/>
              <a:ext cx="2699902" cy="2765657"/>
            </a:xfrm>
            <a:prstGeom prst="ellipse">
              <a:avLst/>
            </a:prstGeom>
            <a:solidFill>
              <a:schemeClr val="bg1"/>
            </a:solidFill>
            <a:effectLst>
              <a:outerShdw blurRad="101600" dist="38100" dir="2700000" algn="tl" rotWithShape="0">
                <a:prstClr val="black">
                  <a:alpha val="40000"/>
                </a:prstClr>
              </a:outerShdw>
            </a:effectLst>
          </p:spPr>
          <p:txBody>
            <a:bodyPr wrap="square">
              <a:noAutofit/>
            </a:bodyPr>
            <a:lstStyle/>
            <a:p>
              <a:pPr algn="ctr">
                <a:lnSpc>
                  <a:spcPct val="80000"/>
                </a:lnSpc>
              </a:pPr>
              <a:endParaRPr lang="en-US" sz="1500" b="1" dirty="0">
                <a:solidFill>
                  <a:srgbClr val="003865"/>
                </a:solidFill>
              </a:endParaRPr>
            </a:p>
          </p:txBody>
        </p:sp>
        <p:grpSp>
          <p:nvGrpSpPr>
            <p:cNvPr id="1041" name="Group 1040">
              <a:extLst>
                <a:ext uri="{FF2B5EF4-FFF2-40B4-BE49-F238E27FC236}">
                  <a16:creationId xmlns:a16="http://schemas.microsoft.com/office/drawing/2014/main" id="{C34BAAA8-A952-2D4E-9A27-851CD86DB609}"/>
                </a:ext>
              </a:extLst>
            </p:cNvPr>
            <p:cNvGrpSpPr/>
            <p:nvPr/>
          </p:nvGrpSpPr>
          <p:grpSpPr>
            <a:xfrm>
              <a:off x="8797834" y="2821521"/>
              <a:ext cx="2979546" cy="1246639"/>
              <a:chOff x="8924834" y="2605621"/>
              <a:chExt cx="2979546" cy="1246639"/>
            </a:xfrm>
          </p:grpSpPr>
          <p:sp>
            <p:nvSpPr>
              <p:cNvPr id="129" name="Rectangle 128">
                <a:extLst>
                  <a:ext uri="{FF2B5EF4-FFF2-40B4-BE49-F238E27FC236}">
                    <a16:creationId xmlns:a16="http://schemas.microsoft.com/office/drawing/2014/main" id="{1740F88C-FE9C-DC4B-93D0-78E7B12714C5}"/>
                  </a:ext>
                </a:extLst>
              </p:cNvPr>
              <p:cNvSpPr/>
              <p:nvPr/>
            </p:nvSpPr>
            <p:spPr>
              <a:xfrm>
                <a:off x="8924834" y="2605621"/>
                <a:ext cx="2979546" cy="1143910"/>
              </a:xfrm>
              <a:prstGeom prst="rect">
                <a:avLst/>
              </a:prstGeom>
            </p:spPr>
            <p:txBody>
              <a:bodyPr wrap="square">
                <a:noAutofit/>
              </a:bodyPr>
              <a:lstStyle/>
              <a:p>
                <a:pPr algn="ctr">
                  <a:lnSpc>
                    <a:spcPct val="80000"/>
                  </a:lnSpc>
                </a:pPr>
                <a:r>
                  <a:rPr lang="en-US" sz="3600" b="1" baseline="30000" dirty="0">
                    <a:solidFill>
                      <a:srgbClr val="70AD47"/>
                    </a:solidFill>
                    <a:latin typeface="Montserrat" panose="00000500000000000000" pitchFamily="2" charset="0"/>
                  </a:rPr>
                  <a:t>$</a:t>
                </a:r>
                <a:r>
                  <a:rPr lang="en-US" sz="3600" b="1" dirty="0">
                    <a:solidFill>
                      <a:srgbClr val="70AD47"/>
                    </a:solidFill>
                    <a:latin typeface="Montserrat" panose="00000500000000000000" pitchFamily="2" charset="0"/>
                  </a:rPr>
                  <a:t>429M</a:t>
                </a:r>
              </a:p>
            </p:txBody>
          </p:sp>
          <p:sp>
            <p:nvSpPr>
              <p:cNvPr id="130" name="Rectangle 129">
                <a:extLst>
                  <a:ext uri="{FF2B5EF4-FFF2-40B4-BE49-F238E27FC236}">
                    <a16:creationId xmlns:a16="http://schemas.microsoft.com/office/drawing/2014/main" id="{4556B6E7-B06E-E544-80FB-FE9EAF9077D5}"/>
                  </a:ext>
                </a:extLst>
              </p:cNvPr>
              <p:cNvSpPr/>
              <p:nvPr/>
            </p:nvSpPr>
            <p:spPr>
              <a:xfrm>
                <a:off x="9211815" y="3531303"/>
                <a:ext cx="2570441" cy="320957"/>
              </a:xfrm>
              <a:prstGeom prst="rect">
                <a:avLst/>
              </a:prstGeom>
            </p:spPr>
            <p:txBody>
              <a:bodyPr wrap="square">
                <a:noAutofit/>
              </a:bodyPr>
              <a:lstStyle/>
              <a:p>
                <a:pPr algn="ctr">
                  <a:lnSpc>
                    <a:spcPct val="80000"/>
                  </a:lnSpc>
                </a:pPr>
                <a:r>
                  <a:rPr lang="en-US" sz="1351" dirty="0">
                    <a:solidFill>
                      <a:srgbClr val="003865"/>
                    </a:solidFill>
                    <a:latin typeface="Montserrat SemiBold" panose="00000700000000000000" pitchFamily="2" charset="0"/>
                  </a:rPr>
                  <a:t>Annual Revenues</a:t>
                </a:r>
              </a:p>
            </p:txBody>
          </p:sp>
        </p:grpSp>
      </p:grpSp>
      <p:sp>
        <p:nvSpPr>
          <p:cNvPr id="6" name="Title 1">
            <a:extLst>
              <a:ext uri="{FF2B5EF4-FFF2-40B4-BE49-F238E27FC236}">
                <a16:creationId xmlns:a16="http://schemas.microsoft.com/office/drawing/2014/main" id="{E433661F-AC28-A801-B64A-E72B83AC8E8B}"/>
              </a:ext>
            </a:extLst>
          </p:cNvPr>
          <p:cNvSpPr txBox="1">
            <a:spLocks/>
          </p:cNvSpPr>
          <p:nvPr/>
        </p:nvSpPr>
        <p:spPr>
          <a:xfrm>
            <a:off x="365762" y="254333"/>
            <a:ext cx="11460903" cy="457200"/>
          </a:xfrm>
          <a:prstGeom prst="rect">
            <a:avLst/>
          </a:prstGeom>
          <a:noFill/>
          <a:ln>
            <a:noFill/>
          </a:ln>
        </p:spPr>
        <p:txBody>
          <a:bodyPr spcFirstLastPara="1" vert="horz" wrap="square" lIns="121920" tIns="60960" rIns="121920" bIns="60960" rtlCol="0" anchor="ctr" anchorCtr="0">
            <a:noAutofit/>
          </a:bodyPr>
          <a:lstStyle>
            <a:defPPr marR="0" lvl="0" algn="l" rtl="0">
              <a:lnSpc>
                <a:spcPct val="100000"/>
              </a:lnSpc>
              <a:spcBef>
                <a:spcPts val="0"/>
              </a:spcBef>
              <a:spcAft>
                <a:spcPts val="0"/>
              </a:spcAft>
            </a:defPPr>
            <a:lvl1pPr>
              <a:buClr>
                <a:schemeClr val="accent1"/>
              </a:buClr>
              <a:buSzPts val="2800"/>
              <a:buFont typeface="Merriweather"/>
              <a:buNone/>
              <a:defRPr sz="2850" b="1" baseline="0">
                <a:solidFill>
                  <a:srgbClr val="003865"/>
                </a:solidFill>
                <a:latin typeface="Calibri" panose="020F0502020204030204" pitchFamily="34" charset="0"/>
                <a:ea typeface="Merriweather"/>
                <a:cs typeface="Calibri" panose="020F0502020204030204" pitchFamily="34" charset="0"/>
                <a:sym typeface="Merriweather"/>
              </a:defRPr>
            </a:lvl1pPr>
            <a:lvl2pPr>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r>
              <a:rPr lang="en-US" sz="3800" dirty="0"/>
              <a:t>Willdan Group, Inc.</a:t>
            </a:r>
          </a:p>
        </p:txBody>
      </p:sp>
      <p:sp>
        <p:nvSpPr>
          <p:cNvPr id="7" name="object 8">
            <a:extLst>
              <a:ext uri="{FF2B5EF4-FFF2-40B4-BE49-F238E27FC236}">
                <a16:creationId xmlns:a16="http://schemas.microsoft.com/office/drawing/2014/main" id="{E34966A0-8078-8321-86F1-D0AD87A49C7A}"/>
              </a:ext>
            </a:extLst>
          </p:cNvPr>
          <p:cNvSpPr/>
          <p:nvPr/>
        </p:nvSpPr>
        <p:spPr>
          <a:xfrm>
            <a:off x="244019" y="115927"/>
            <a:ext cx="205740" cy="1097280"/>
          </a:xfrm>
          <a:custGeom>
            <a:avLst/>
            <a:gdLst/>
            <a:ahLst/>
            <a:cxnLst/>
            <a:rect l="l" t="t" r="r" b="b"/>
            <a:pathLst>
              <a:path w="205740" h="1597660">
                <a:moveTo>
                  <a:pt x="0" y="0"/>
                </a:moveTo>
                <a:lnTo>
                  <a:pt x="205740" y="0"/>
                </a:lnTo>
                <a:lnTo>
                  <a:pt x="205740" y="1597152"/>
                </a:lnTo>
                <a:lnTo>
                  <a:pt x="0" y="1597152"/>
                </a:lnTo>
                <a:lnTo>
                  <a:pt x="0" y="0"/>
                </a:lnTo>
                <a:close/>
              </a:path>
            </a:pathLst>
          </a:custGeom>
          <a:solidFill>
            <a:srgbClr val="002F4A"/>
          </a:solidFill>
        </p:spPr>
        <p:txBody>
          <a:bodyPr wrap="square" lIns="0" tIns="0" rIns="0" bIns="0" rtlCol="0"/>
          <a:lstStyle/>
          <a:p>
            <a:endParaRPr sz="1400" dirty="0"/>
          </a:p>
        </p:txBody>
      </p:sp>
      <p:sp>
        <p:nvSpPr>
          <p:cNvPr id="10" name="Google Shape;103;p16">
            <a:extLst>
              <a:ext uri="{FF2B5EF4-FFF2-40B4-BE49-F238E27FC236}">
                <a16:creationId xmlns:a16="http://schemas.microsoft.com/office/drawing/2014/main" id="{652CE693-BED4-077E-A203-38927175966A}"/>
              </a:ext>
            </a:extLst>
          </p:cNvPr>
          <p:cNvSpPr txBox="1">
            <a:spLocks noGrp="1"/>
          </p:cNvSpPr>
          <p:nvPr>
            <p:ph type="sldNum" idx="12"/>
          </p:nvPr>
        </p:nvSpPr>
        <p:spPr>
          <a:xfrm>
            <a:off x="9088867" y="6434800"/>
            <a:ext cx="31032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latin typeface="Calibri" panose="020F0502020204030204" pitchFamily="34" charset="0"/>
                <a:cs typeface="Calibri" panose="020F0502020204030204" pitchFamily="34" charset="0"/>
              </a:rPr>
              <a:pPr algn="r"/>
              <a:t>21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72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13E5-7251-464B-A1F8-DDB5BFBDBDBB}"/>
              </a:ext>
            </a:extLst>
          </p:cNvPr>
          <p:cNvSpPr>
            <a:spLocks noGrp="1"/>
          </p:cNvSpPr>
          <p:nvPr>
            <p:ph type="title"/>
          </p:nvPr>
        </p:nvSpPr>
        <p:spPr>
          <a:xfrm>
            <a:off x="365762" y="254333"/>
            <a:ext cx="11460903" cy="457200"/>
          </a:xfrm>
        </p:spPr>
        <p:txBody>
          <a:bodyPr>
            <a:noAutofit/>
          </a:bodyPr>
          <a:lstStyle/>
          <a:p>
            <a:r>
              <a:rPr lang="en-US" sz="3800" b="1" dirty="0">
                <a:solidFill>
                  <a:srgbClr val="003865"/>
                </a:solidFill>
                <a:latin typeface="Calibri" panose="020F0502020204030204" pitchFamily="34" charset="0"/>
                <a:cs typeface="Calibri" panose="020F0502020204030204" pitchFamily="34" charset="0"/>
              </a:rPr>
              <a:t>Willdan Financial Services</a:t>
            </a:r>
          </a:p>
        </p:txBody>
      </p:sp>
      <p:graphicFrame>
        <p:nvGraphicFramePr>
          <p:cNvPr id="4" name="Content Placeholder 3">
            <a:extLst>
              <a:ext uri="{FF2B5EF4-FFF2-40B4-BE49-F238E27FC236}">
                <a16:creationId xmlns:a16="http://schemas.microsoft.com/office/drawing/2014/main" id="{14BECD62-CDFB-4CAC-ACB8-98D63E08326D}"/>
              </a:ext>
            </a:extLst>
          </p:cNvPr>
          <p:cNvGraphicFramePr>
            <a:graphicFrameLocks noGrp="1"/>
          </p:cNvGraphicFramePr>
          <p:nvPr>
            <p:ph idx="4294967295"/>
          </p:nvPr>
        </p:nvGraphicFramePr>
        <p:xfrm>
          <a:off x="1029321" y="2084918"/>
          <a:ext cx="10156041" cy="4535205"/>
        </p:xfrm>
        <a:graphic>
          <a:graphicData uri="http://schemas.openxmlformats.org/drawingml/2006/table">
            <a:tbl>
              <a:tblPr firstRow="1" bandRow="1">
                <a:tableStyleId>{5C22544A-7EE6-4342-B048-85BDC9FD1C3A}</a:tableStyleId>
              </a:tblPr>
              <a:tblGrid>
                <a:gridCol w="3385347">
                  <a:extLst>
                    <a:ext uri="{9D8B030D-6E8A-4147-A177-3AD203B41FA5}">
                      <a16:colId xmlns:a16="http://schemas.microsoft.com/office/drawing/2014/main" val="2247081374"/>
                    </a:ext>
                  </a:extLst>
                </a:gridCol>
                <a:gridCol w="3385347">
                  <a:extLst>
                    <a:ext uri="{9D8B030D-6E8A-4147-A177-3AD203B41FA5}">
                      <a16:colId xmlns:a16="http://schemas.microsoft.com/office/drawing/2014/main" val="2598225999"/>
                    </a:ext>
                  </a:extLst>
                </a:gridCol>
                <a:gridCol w="3385347">
                  <a:extLst>
                    <a:ext uri="{9D8B030D-6E8A-4147-A177-3AD203B41FA5}">
                      <a16:colId xmlns:a16="http://schemas.microsoft.com/office/drawing/2014/main" val="3357535680"/>
                    </a:ext>
                  </a:extLst>
                </a:gridCol>
              </a:tblGrid>
              <a:tr h="584519">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7229624"/>
                  </a:ext>
                </a:extLst>
              </a:tr>
              <a:tr h="1410475">
                <a:tc>
                  <a:txBody>
                    <a:bodyPr/>
                    <a:lstStyle/>
                    <a:p>
                      <a:pPr algn="ctr"/>
                      <a:r>
                        <a:rPr lang="en-US" sz="2000" b="0" dirty="0">
                          <a:solidFill>
                            <a:srgbClr val="00B0F0"/>
                          </a:solidFill>
                          <a:latin typeface="Montserrat SemiBold" panose="00000700000000000000" pitchFamily="2" charset="0"/>
                          <a:cs typeface="Arial" panose="020B0604020202020204" pitchFamily="34" charset="0"/>
                        </a:rPr>
                        <a:t>Cost Allocation and </a:t>
                      </a:r>
                      <a:br>
                        <a:rPr lang="en-US" sz="2000" b="0" dirty="0">
                          <a:solidFill>
                            <a:srgbClr val="00B0F0"/>
                          </a:solidFill>
                          <a:latin typeface="Montserrat SemiBold" panose="00000700000000000000" pitchFamily="2" charset="0"/>
                          <a:cs typeface="Arial" panose="020B0604020202020204" pitchFamily="34" charset="0"/>
                        </a:rPr>
                      </a:br>
                      <a:r>
                        <a:rPr lang="en-US" sz="2000" b="0" dirty="0">
                          <a:solidFill>
                            <a:srgbClr val="00B0F0"/>
                          </a:solidFill>
                          <a:latin typeface="Montserrat SemiBold" panose="00000700000000000000" pitchFamily="2" charset="0"/>
                          <a:cs typeface="Arial" panose="020B0604020202020204" pitchFamily="34" charset="0"/>
                        </a:rPr>
                        <a:t>User Fee Studies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00B0F0"/>
                          </a:solidFill>
                          <a:latin typeface="Montserrat SemiBold" panose="00000700000000000000" pitchFamily="2" charset="0"/>
                          <a:cs typeface="Arial" panose="020B0604020202020204" pitchFamily="34" charset="0"/>
                        </a:rPr>
                        <a:t>Development </a:t>
                      </a:r>
                      <a:br>
                        <a:rPr lang="en-US" sz="2000" b="0" dirty="0">
                          <a:solidFill>
                            <a:srgbClr val="00B0F0"/>
                          </a:solidFill>
                          <a:latin typeface="Montserrat SemiBold" panose="00000700000000000000" pitchFamily="2" charset="0"/>
                          <a:cs typeface="Arial" panose="020B0604020202020204" pitchFamily="34" charset="0"/>
                        </a:rPr>
                      </a:br>
                      <a:r>
                        <a:rPr lang="en-US" sz="2000" b="0" dirty="0">
                          <a:solidFill>
                            <a:srgbClr val="00B0F0"/>
                          </a:solidFill>
                          <a:latin typeface="Montserrat SemiBold" panose="00000700000000000000" pitchFamily="2" charset="0"/>
                          <a:cs typeface="Arial" panose="020B0604020202020204" pitchFamily="34" charset="0"/>
                        </a:rPr>
                        <a:t>Impact Fees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00B0F0"/>
                          </a:solidFill>
                          <a:latin typeface="Montserrat SemiBold" panose="00000700000000000000" pitchFamily="2" charset="0"/>
                          <a:cs typeface="Arial" panose="020B0604020202020204" pitchFamily="34" charset="0"/>
                        </a:rPr>
                        <a:t>Utility Rates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8067490"/>
                  </a:ext>
                </a:extLst>
              </a:tr>
              <a:tr h="584519">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8955894"/>
                  </a:ext>
                </a:extLst>
              </a:tr>
              <a:tr h="645052">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solidFill>
                          <a:srgbClr val="00B0F0"/>
                        </a:solidFill>
                        <a:latin typeface="Montserrat SemiBold" panose="00000700000000000000" pitchFamily="2"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8421927"/>
                  </a:ext>
                </a:extLst>
              </a:tr>
              <a:tr h="1310640">
                <a:tc>
                  <a:txBody>
                    <a:bodyPr/>
                    <a:lstStyle/>
                    <a:p>
                      <a:pPr algn="ctr"/>
                      <a:r>
                        <a:rPr lang="en-US" sz="2000" b="0" dirty="0">
                          <a:solidFill>
                            <a:srgbClr val="00B0F0"/>
                          </a:solidFill>
                          <a:latin typeface="Montserrat SemiBold" panose="00000700000000000000" pitchFamily="2" charset="0"/>
                          <a:cs typeface="Arial" panose="020B0604020202020204" pitchFamily="34" charset="0"/>
                        </a:rPr>
                        <a:t>Financial and Economic Impact and Feasibility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00B0F0"/>
                          </a:solidFill>
                          <a:latin typeface="Montserrat SemiBold" panose="00000700000000000000" pitchFamily="2" charset="0"/>
                          <a:cs typeface="Arial" panose="020B0604020202020204" pitchFamily="34" charset="0"/>
                        </a:rPr>
                        <a:t>Special District Formation and Administration</a:t>
                      </a:r>
                      <a:br>
                        <a:rPr lang="en-US" sz="2000" b="0" dirty="0">
                          <a:solidFill>
                            <a:srgbClr val="00B0F0"/>
                          </a:solidFill>
                          <a:latin typeface="Montserrat SemiBold" panose="00000700000000000000" pitchFamily="2" charset="0"/>
                          <a:cs typeface="Arial" panose="020B0604020202020204" pitchFamily="34" charset="0"/>
                        </a:rPr>
                      </a:br>
                      <a:r>
                        <a:rPr lang="en-US" sz="2000" b="0" dirty="0">
                          <a:solidFill>
                            <a:srgbClr val="00B0F0"/>
                          </a:solidFill>
                          <a:latin typeface="Montserrat SemiBold" panose="00000700000000000000" pitchFamily="2" charset="0"/>
                          <a:cs typeface="Arial" panose="020B0604020202020204" pitchFamily="34" charset="0"/>
                        </a:rPr>
                        <a:t>(CFD, 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00B0F0"/>
                          </a:solidFill>
                          <a:latin typeface="Montserrat SemiBold" panose="00000700000000000000" pitchFamily="2" charset="0"/>
                          <a:cs typeface="Arial" panose="020B0604020202020204" pitchFamily="34" charset="0"/>
                        </a:rPr>
                        <a:t>Bond Compliance</a:t>
                      </a:r>
                      <a:br>
                        <a:rPr lang="en-US" sz="2000" b="0" dirty="0">
                          <a:solidFill>
                            <a:srgbClr val="00B0F0"/>
                          </a:solidFill>
                          <a:latin typeface="Montserrat SemiBold" panose="00000700000000000000" pitchFamily="2" charset="0"/>
                          <a:cs typeface="Arial" panose="020B0604020202020204" pitchFamily="34" charset="0"/>
                        </a:rPr>
                      </a:br>
                      <a:r>
                        <a:rPr lang="en-US" sz="2000" b="0" dirty="0">
                          <a:solidFill>
                            <a:srgbClr val="00B0F0"/>
                          </a:solidFill>
                          <a:latin typeface="Montserrat SemiBold" panose="00000700000000000000" pitchFamily="2" charset="0"/>
                          <a:cs typeface="Arial" panose="020B0604020202020204" pitchFamily="34" charset="0"/>
                        </a:rPr>
                        <a:t>(IRS and SEC)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6543228"/>
                  </a:ext>
                </a:extLst>
              </a:tr>
            </a:tbl>
          </a:graphicData>
        </a:graphic>
      </p:graphicFrame>
      <p:grpSp>
        <p:nvGrpSpPr>
          <p:cNvPr id="18" name="Graphic 34">
            <a:extLst>
              <a:ext uri="{FF2B5EF4-FFF2-40B4-BE49-F238E27FC236}">
                <a16:creationId xmlns:a16="http://schemas.microsoft.com/office/drawing/2014/main" id="{0E359620-CE9D-B733-8191-F69A91B63334}"/>
              </a:ext>
            </a:extLst>
          </p:cNvPr>
          <p:cNvGrpSpPr/>
          <p:nvPr/>
        </p:nvGrpSpPr>
        <p:grpSpPr>
          <a:xfrm>
            <a:off x="2664623" y="1164898"/>
            <a:ext cx="1358923" cy="1428753"/>
            <a:chOff x="4872831" y="5116771"/>
            <a:chExt cx="573446" cy="614341"/>
          </a:xfrm>
        </p:grpSpPr>
        <p:sp>
          <p:nvSpPr>
            <p:cNvPr id="19" name="Freeform: Shape 18">
              <a:extLst>
                <a:ext uri="{FF2B5EF4-FFF2-40B4-BE49-F238E27FC236}">
                  <a16:creationId xmlns:a16="http://schemas.microsoft.com/office/drawing/2014/main" id="{3C18F28D-5DFF-3A51-90FF-9A347FB4C16F}"/>
                </a:ext>
              </a:extLst>
            </p:cNvPr>
            <p:cNvSpPr/>
            <p:nvPr/>
          </p:nvSpPr>
          <p:spPr>
            <a:xfrm>
              <a:off x="4981929" y="5218028"/>
              <a:ext cx="464348" cy="513084"/>
            </a:xfrm>
            <a:custGeom>
              <a:avLst/>
              <a:gdLst>
                <a:gd name="connsiteX0" fmla="*/ 161234 w 464348"/>
                <a:gd name="connsiteY0" fmla="*/ 195594 h 513084"/>
                <a:gd name="connsiteX1" fmla="*/ 400285 w 464348"/>
                <a:gd name="connsiteY1" fmla="*/ 0 h 513084"/>
                <a:gd name="connsiteX2" fmla="*/ 348047 w 464348"/>
                <a:gd name="connsiteY2" fmla="*/ 444601 h 513084"/>
                <a:gd name="connsiteX3" fmla="*/ 347570 w 464348"/>
                <a:gd name="connsiteY3" fmla="*/ 444992 h 513084"/>
                <a:gd name="connsiteX4" fmla="*/ 0 w 464348"/>
                <a:gd name="connsiteY4" fmla="*/ 463803 h 51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48" h="513084">
                  <a:moveTo>
                    <a:pt x="161234" y="195594"/>
                  </a:moveTo>
                  <a:lnTo>
                    <a:pt x="400285" y="0"/>
                  </a:lnTo>
                  <a:cubicBezTo>
                    <a:pt x="503066" y="137885"/>
                    <a:pt x="479678" y="336940"/>
                    <a:pt x="348047" y="444601"/>
                  </a:cubicBezTo>
                  <a:cubicBezTo>
                    <a:pt x="347889" y="444733"/>
                    <a:pt x="347729" y="444862"/>
                    <a:pt x="347570" y="444992"/>
                  </a:cubicBezTo>
                  <a:cubicBezTo>
                    <a:pt x="247416" y="528310"/>
                    <a:pt x="107818" y="535865"/>
                    <a:pt x="0" y="463803"/>
                  </a:cubicBezTo>
                  <a:close/>
                </a:path>
              </a:pathLst>
            </a:custGeom>
            <a:solidFill>
              <a:srgbClr val="003764"/>
            </a:solidFill>
            <a:ln w="19050" cap="flat">
              <a:noFill/>
              <a:prstDash val="solid"/>
              <a:miter/>
            </a:ln>
          </p:spPr>
          <p:txBody>
            <a:bodyPr rtlCol="0" anchor="ctr"/>
            <a:lstStyle/>
            <a:p>
              <a:endParaRPr lang="en-US" sz="1400"/>
            </a:p>
          </p:txBody>
        </p:sp>
        <p:sp>
          <p:nvSpPr>
            <p:cNvPr id="20" name="Freeform: Shape 19">
              <a:extLst>
                <a:ext uri="{FF2B5EF4-FFF2-40B4-BE49-F238E27FC236}">
                  <a16:creationId xmlns:a16="http://schemas.microsoft.com/office/drawing/2014/main" id="{84C2EF7D-11F1-CE9F-9DE9-47A329276973}"/>
                </a:ext>
              </a:extLst>
            </p:cNvPr>
            <p:cNvSpPr/>
            <p:nvPr/>
          </p:nvSpPr>
          <p:spPr>
            <a:xfrm>
              <a:off x="5009735" y="5116771"/>
              <a:ext cx="357418" cy="298064"/>
            </a:xfrm>
            <a:custGeom>
              <a:avLst/>
              <a:gdLst>
                <a:gd name="connsiteX0" fmla="*/ 133428 w 357418"/>
                <a:gd name="connsiteY0" fmla="*/ 298065 h 298064"/>
                <a:gd name="connsiteX1" fmla="*/ 0 w 357418"/>
                <a:gd name="connsiteY1" fmla="*/ 35115 h 298064"/>
                <a:gd name="connsiteX2" fmla="*/ 357418 w 357418"/>
                <a:gd name="connsiteY2" fmla="*/ 115214 h 298064"/>
              </a:gdLst>
              <a:ahLst/>
              <a:cxnLst>
                <a:cxn ang="0">
                  <a:pos x="connsiteX0" y="connsiteY0"/>
                </a:cxn>
                <a:cxn ang="0">
                  <a:pos x="connsiteX1" y="connsiteY1"/>
                </a:cxn>
                <a:cxn ang="0">
                  <a:pos x="connsiteX2" y="connsiteY2"/>
                </a:cxn>
              </a:cxnLst>
              <a:rect l="l" t="t" r="r" b="b"/>
              <a:pathLst>
                <a:path w="357418" h="298064">
                  <a:moveTo>
                    <a:pt x="133428" y="298065"/>
                  </a:moveTo>
                  <a:lnTo>
                    <a:pt x="0" y="35115"/>
                  </a:lnTo>
                  <a:cubicBezTo>
                    <a:pt x="121823" y="-33217"/>
                    <a:pt x="272949" y="650"/>
                    <a:pt x="357418" y="115214"/>
                  </a:cubicBezTo>
                  <a:close/>
                </a:path>
              </a:pathLst>
            </a:custGeom>
            <a:solidFill>
              <a:srgbClr val="43922A"/>
            </a:solidFill>
            <a:ln w="19050" cap="flat">
              <a:noFill/>
              <a:prstDash val="solid"/>
              <a:miter/>
            </a:ln>
          </p:spPr>
          <p:txBody>
            <a:bodyPr rtlCol="0" anchor="ctr"/>
            <a:lstStyle/>
            <a:p>
              <a:endParaRPr lang="en-US" sz="1400"/>
            </a:p>
          </p:txBody>
        </p:sp>
        <p:sp>
          <p:nvSpPr>
            <p:cNvPr id="21" name="Freeform: Shape 20">
              <a:extLst>
                <a:ext uri="{FF2B5EF4-FFF2-40B4-BE49-F238E27FC236}">
                  <a16:creationId xmlns:a16="http://schemas.microsoft.com/office/drawing/2014/main" id="{B1B361C2-A337-777A-D776-EED1CFABBD4F}"/>
                </a:ext>
              </a:extLst>
            </p:cNvPr>
            <p:cNvSpPr/>
            <p:nvPr/>
          </p:nvSpPr>
          <p:spPr>
            <a:xfrm>
              <a:off x="4872831" y="5165236"/>
              <a:ext cx="270332" cy="248993"/>
            </a:xfrm>
            <a:custGeom>
              <a:avLst/>
              <a:gdLst>
                <a:gd name="connsiteX0" fmla="*/ 270333 w 270332"/>
                <a:gd name="connsiteY0" fmla="*/ 248993 h 248993"/>
                <a:gd name="connsiteX1" fmla="*/ 0 w 270332"/>
                <a:gd name="connsiteY1" fmla="*/ 238880 h 248993"/>
                <a:gd name="connsiteX2" fmla="*/ 143276 w 270332"/>
                <a:gd name="connsiteY2" fmla="*/ 0 h 248993"/>
              </a:gdLst>
              <a:ahLst/>
              <a:cxnLst>
                <a:cxn ang="0">
                  <a:pos x="connsiteX0" y="connsiteY0"/>
                </a:cxn>
                <a:cxn ang="0">
                  <a:pos x="connsiteX1" y="connsiteY1"/>
                </a:cxn>
                <a:cxn ang="0">
                  <a:pos x="connsiteX2" y="connsiteY2"/>
                </a:cxn>
              </a:cxnLst>
              <a:rect l="l" t="t" r="r" b="b"/>
              <a:pathLst>
                <a:path w="270332" h="248993">
                  <a:moveTo>
                    <a:pt x="270333" y="248993"/>
                  </a:moveTo>
                  <a:lnTo>
                    <a:pt x="0" y="238880"/>
                  </a:lnTo>
                  <a:cubicBezTo>
                    <a:pt x="2093" y="137682"/>
                    <a:pt x="57148" y="45891"/>
                    <a:pt x="143276" y="0"/>
                  </a:cubicBezTo>
                  <a:close/>
                </a:path>
              </a:pathLst>
            </a:custGeom>
            <a:solidFill>
              <a:srgbClr val="56BDE9"/>
            </a:solidFill>
            <a:ln w="19050" cap="flat">
              <a:noFill/>
              <a:prstDash val="solid"/>
              <a:miter/>
            </a:ln>
          </p:spPr>
          <p:txBody>
            <a:bodyPr rtlCol="0" anchor="ctr"/>
            <a:lstStyle/>
            <a:p>
              <a:endParaRPr lang="en-US" sz="1400"/>
            </a:p>
          </p:txBody>
        </p:sp>
        <p:sp>
          <p:nvSpPr>
            <p:cNvPr id="22" name="Freeform: Shape 21">
              <a:extLst>
                <a:ext uri="{FF2B5EF4-FFF2-40B4-BE49-F238E27FC236}">
                  <a16:creationId xmlns:a16="http://schemas.microsoft.com/office/drawing/2014/main" id="{3F4E4D7C-82B9-5238-3644-F21D5715379F}"/>
                </a:ext>
              </a:extLst>
            </p:cNvPr>
            <p:cNvSpPr/>
            <p:nvPr/>
          </p:nvSpPr>
          <p:spPr>
            <a:xfrm>
              <a:off x="4889958" y="5404925"/>
              <a:ext cx="253204" cy="114686"/>
            </a:xfrm>
            <a:custGeom>
              <a:avLst/>
              <a:gdLst>
                <a:gd name="connsiteX0" fmla="*/ 253205 w 253204"/>
                <a:gd name="connsiteY0" fmla="*/ 9304 h 114686"/>
                <a:gd name="connsiteX1" fmla="*/ 24001 w 253204"/>
                <a:gd name="connsiteY1" fmla="*/ 114687 h 114686"/>
                <a:gd name="connsiteX2" fmla="*/ 251 w 253204"/>
                <a:gd name="connsiteY2" fmla="*/ 0 h 114686"/>
              </a:gdLst>
              <a:ahLst/>
              <a:cxnLst>
                <a:cxn ang="0">
                  <a:pos x="connsiteX0" y="connsiteY0"/>
                </a:cxn>
                <a:cxn ang="0">
                  <a:pos x="connsiteX1" y="connsiteY1"/>
                </a:cxn>
                <a:cxn ang="0">
                  <a:pos x="connsiteX2" y="connsiteY2"/>
                </a:cxn>
              </a:cxnLst>
              <a:rect l="l" t="t" r="r" b="b"/>
              <a:pathLst>
                <a:path w="253204" h="114686">
                  <a:moveTo>
                    <a:pt x="253205" y="9304"/>
                  </a:moveTo>
                  <a:lnTo>
                    <a:pt x="24001" y="114687"/>
                  </a:lnTo>
                  <a:cubicBezTo>
                    <a:pt x="6614" y="79304"/>
                    <a:pt x="-1577" y="39750"/>
                    <a:pt x="251" y="0"/>
                  </a:cubicBezTo>
                  <a:close/>
                </a:path>
              </a:pathLst>
            </a:custGeom>
            <a:solidFill>
              <a:srgbClr val="97D2F0"/>
            </a:solidFill>
            <a:ln w="19050" cap="flat">
              <a:noFill/>
              <a:prstDash val="solid"/>
              <a:miter/>
            </a:ln>
          </p:spPr>
          <p:txBody>
            <a:bodyPr rtlCol="0" anchor="ctr"/>
            <a:lstStyle/>
            <a:p>
              <a:endParaRPr lang="en-US" sz="1400"/>
            </a:p>
          </p:txBody>
        </p:sp>
        <p:sp>
          <p:nvSpPr>
            <p:cNvPr id="23" name="Freeform: Shape 22">
              <a:extLst>
                <a:ext uri="{FF2B5EF4-FFF2-40B4-BE49-F238E27FC236}">
                  <a16:creationId xmlns:a16="http://schemas.microsoft.com/office/drawing/2014/main" id="{AD237351-FD83-D47F-0763-4AB4F0844B9E}"/>
                </a:ext>
              </a:extLst>
            </p:cNvPr>
            <p:cNvSpPr/>
            <p:nvPr/>
          </p:nvSpPr>
          <p:spPr>
            <a:xfrm>
              <a:off x="4927476" y="5413622"/>
              <a:ext cx="215686" cy="208943"/>
            </a:xfrm>
            <a:custGeom>
              <a:avLst/>
              <a:gdLst>
                <a:gd name="connsiteX0" fmla="*/ 215687 w 215686"/>
                <a:gd name="connsiteY0" fmla="*/ 0 h 208943"/>
                <a:gd name="connsiteX1" fmla="*/ 89210 w 215686"/>
                <a:gd name="connsiteY1" fmla="*/ 208944 h 208943"/>
                <a:gd name="connsiteX2" fmla="*/ 0 w 215686"/>
                <a:gd name="connsiteY2" fmla="*/ 99719 h 208943"/>
              </a:gdLst>
              <a:ahLst/>
              <a:cxnLst>
                <a:cxn ang="0">
                  <a:pos x="connsiteX0" y="connsiteY0"/>
                </a:cxn>
                <a:cxn ang="0">
                  <a:pos x="connsiteX1" y="connsiteY1"/>
                </a:cxn>
                <a:cxn ang="0">
                  <a:pos x="connsiteX2" y="connsiteY2"/>
                </a:cxn>
              </a:cxnLst>
              <a:rect l="l" t="t" r="r" b="b"/>
              <a:pathLst>
                <a:path w="215686" h="208943">
                  <a:moveTo>
                    <a:pt x="215687" y="0"/>
                  </a:moveTo>
                  <a:lnTo>
                    <a:pt x="89210" y="208944"/>
                  </a:lnTo>
                  <a:cubicBezTo>
                    <a:pt x="48542" y="184146"/>
                    <a:pt x="17096" y="145644"/>
                    <a:pt x="0" y="99719"/>
                  </a:cubicBezTo>
                  <a:close/>
                </a:path>
              </a:pathLst>
            </a:custGeom>
            <a:solidFill>
              <a:srgbClr val="CCE8F7"/>
            </a:solidFill>
            <a:ln w="19050" cap="flat">
              <a:noFill/>
              <a:prstDash val="solid"/>
              <a:miter/>
            </a:ln>
          </p:spPr>
          <p:txBody>
            <a:bodyPr rtlCol="0" anchor="ctr"/>
            <a:lstStyle/>
            <a:p>
              <a:endParaRPr lang="en-US" sz="1400"/>
            </a:p>
          </p:txBody>
        </p:sp>
        <p:sp>
          <p:nvSpPr>
            <p:cNvPr id="24" name="Freeform: Shape 23">
              <a:extLst>
                <a:ext uri="{FF2B5EF4-FFF2-40B4-BE49-F238E27FC236}">
                  <a16:creationId xmlns:a16="http://schemas.microsoft.com/office/drawing/2014/main" id="{13043C5F-8591-9750-7E26-C102DB25B6DD}"/>
                </a:ext>
              </a:extLst>
            </p:cNvPr>
            <p:cNvSpPr/>
            <p:nvPr/>
          </p:nvSpPr>
          <p:spPr>
            <a:xfrm>
              <a:off x="5214608" y="5451649"/>
              <a:ext cx="93843" cy="163231"/>
            </a:xfrm>
            <a:custGeom>
              <a:avLst/>
              <a:gdLst>
                <a:gd name="connsiteX0" fmla="*/ 84769 w 93843"/>
                <a:gd name="connsiteY0" fmla="*/ 127834 h 163231"/>
                <a:gd name="connsiteX1" fmla="*/ 59859 w 93843"/>
                <a:gd name="connsiteY1" fmla="*/ 139161 h 163231"/>
                <a:gd name="connsiteX2" fmla="*/ 59859 w 93843"/>
                <a:gd name="connsiteY2" fmla="*/ 163231 h 163231"/>
                <a:gd name="connsiteX3" fmla="*/ 39198 w 93843"/>
                <a:gd name="connsiteY3" fmla="*/ 163231 h 163231"/>
                <a:gd name="connsiteX4" fmla="*/ 39198 w 93843"/>
                <a:gd name="connsiteY4" fmla="*/ 138959 h 163231"/>
                <a:gd name="connsiteX5" fmla="*/ 17958 w 93843"/>
                <a:gd name="connsiteY5" fmla="*/ 132688 h 163231"/>
                <a:gd name="connsiteX6" fmla="*/ 0 w 93843"/>
                <a:gd name="connsiteY6" fmla="*/ 121361 h 163231"/>
                <a:gd name="connsiteX7" fmla="*/ 11006 w 93843"/>
                <a:gd name="connsiteY7" fmla="*/ 98100 h 163231"/>
                <a:gd name="connsiteX8" fmla="*/ 30316 w 93843"/>
                <a:gd name="connsiteY8" fmla="*/ 110641 h 163231"/>
                <a:gd name="connsiteX9" fmla="*/ 49625 w 93843"/>
                <a:gd name="connsiteY9" fmla="*/ 115496 h 163231"/>
                <a:gd name="connsiteX10" fmla="*/ 59666 w 93843"/>
                <a:gd name="connsiteY10" fmla="*/ 113068 h 163231"/>
                <a:gd name="connsiteX11" fmla="*/ 63335 w 93843"/>
                <a:gd name="connsiteY11" fmla="*/ 105989 h 163231"/>
                <a:gd name="connsiteX12" fmla="*/ 60632 w 93843"/>
                <a:gd name="connsiteY12" fmla="*/ 99516 h 163231"/>
                <a:gd name="connsiteX13" fmla="*/ 53680 w 93843"/>
                <a:gd name="connsiteY13" fmla="*/ 95269 h 163231"/>
                <a:gd name="connsiteX14" fmla="*/ 42095 w 93843"/>
                <a:gd name="connsiteY14" fmla="*/ 91628 h 163231"/>
                <a:gd name="connsiteX15" fmla="*/ 22785 w 93843"/>
                <a:gd name="connsiteY15" fmla="*/ 85155 h 163231"/>
                <a:gd name="connsiteX16" fmla="*/ 10427 w 93843"/>
                <a:gd name="connsiteY16" fmla="*/ 75042 h 163231"/>
                <a:gd name="connsiteX17" fmla="*/ 5214 w 93843"/>
                <a:gd name="connsiteY17" fmla="*/ 57040 h 163231"/>
                <a:gd name="connsiteX18" fmla="*/ 13710 w 93843"/>
                <a:gd name="connsiteY18" fmla="*/ 34386 h 163231"/>
                <a:gd name="connsiteX19" fmla="*/ 37460 w 93843"/>
                <a:gd name="connsiteY19" fmla="*/ 23059 h 163231"/>
                <a:gd name="connsiteX20" fmla="*/ 37460 w 93843"/>
                <a:gd name="connsiteY20" fmla="*/ 0 h 163231"/>
                <a:gd name="connsiteX21" fmla="*/ 59859 w 93843"/>
                <a:gd name="connsiteY21" fmla="*/ 0 h 163231"/>
                <a:gd name="connsiteX22" fmla="*/ 59859 w 93843"/>
                <a:gd name="connsiteY22" fmla="*/ 22654 h 163231"/>
                <a:gd name="connsiteX23" fmla="*/ 78010 w 93843"/>
                <a:gd name="connsiteY23" fmla="*/ 26902 h 163231"/>
                <a:gd name="connsiteX24" fmla="*/ 93844 w 93843"/>
                <a:gd name="connsiteY24" fmla="*/ 34790 h 163231"/>
                <a:gd name="connsiteX25" fmla="*/ 83031 w 93843"/>
                <a:gd name="connsiteY25" fmla="*/ 58456 h 163231"/>
                <a:gd name="connsiteX26" fmla="*/ 63721 w 93843"/>
                <a:gd name="connsiteY26" fmla="*/ 49758 h 163231"/>
                <a:gd name="connsiteX27" fmla="*/ 47115 w 93843"/>
                <a:gd name="connsiteY27" fmla="*/ 46320 h 163231"/>
                <a:gd name="connsiteX28" fmla="*/ 38812 w 93843"/>
                <a:gd name="connsiteY28" fmla="*/ 48342 h 163231"/>
                <a:gd name="connsiteX29" fmla="*/ 35722 w 93843"/>
                <a:gd name="connsiteY29" fmla="*/ 54410 h 163231"/>
                <a:gd name="connsiteX30" fmla="*/ 38426 w 93843"/>
                <a:gd name="connsiteY30" fmla="*/ 60478 h 163231"/>
                <a:gd name="connsiteX31" fmla="*/ 44991 w 93843"/>
                <a:gd name="connsiteY31" fmla="*/ 64524 h 163231"/>
                <a:gd name="connsiteX32" fmla="*/ 56384 w 93843"/>
                <a:gd name="connsiteY32" fmla="*/ 68569 h 163231"/>
                <a:gd name="connsiteX33" fmla="*/ 75693 w 93843"/>
                <a:gd name="connsiteY33" fmla="*/ 75446 h 163231"/>
                <a:gd name="connsiteX34" fmla="*/ 88437 w 93843"/>
                <a:gd name="connsiteY34" fmla="*/ 85964 h 163231"/>
                <a:gd name="connsiteX35" fmla="*/ 93651 w 93843"/>
                <a:gd name="connsiteY35" fmla="*/ 104371 h 163231"/>
                <a:gd name="connsiteX36" fmla="*/ 84382 w 93843"/>
                <a:gd name="connsiteY36" fmla="*/ 127834 h 1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3843" h="163231">
                  <a:moveTo>
                    <a:pt x="84769" y="127834"/>
                  </a:moveTo>
                  <a:cubicBezTo>
                    <a:pt x="77784" y="134218"/>
                    <a:pt x="69082" y="138176"/>
                    <a:pt x="59859" y="139161"/>
                  </a:cubicBezTo>
                  <a:lnTo>
                    <a:pt x="59859" y="163231"/>
                  </a:lnTo>
                  <a:lnTo>
                    <a:pt x="39198" y="163231"/>
                  </a:lnTo>
                  <a:lnTo>
                    <a:pt x="39198" y="138959"/>
                  </a:lnTo>
                  <a:cubicBezTo>
                    <a:pt x="31897" y="137800"/>
                    <a:pt x="24762" y="135694"/>
                    <a:pt x="17958" y="132688"/>
                  </a:cubicBezTo>
                  <a:cubicBezTo>
                    <a:pt x="11497" y="129808"/>
                    <a:pt x="5453" y="125995"/>
                    <a:pt x="0" y="121361"/>
                  </a:cubicBezTo>
                  <a:lnTo>
                    <a:pt x="11006" y="98100"/>
                  </a:lnTo>
                  <a:cubicBezTo>
                    <a:pt x="16782" y="103305"/>
                    <a:pt x="23297" y="107536"/>
                    <a:pt x="30316" y="110641"/>
                  </a:cubicBezTo>
                  <a:cubicBezTo>
                    <a:pt x="36412" y="113495"/>
                    <a:pt x="42958" y="115140"/>
                    <a:pt x="49625" y="115496"/>
                  </a:cubicBezTo>
                  <a:cubicBezTo>
                    <a:pt x="53120" y="115653"/>
                    <a:pt x="56590" y="114816"/>
                    <a:pt x="59666" y="113068"/>
                  </a:cubicBezTo>
                  <a:cubicBezTo>
                    <a:pt x="61974" y="111531"/>
                    <a:pt x="63362" y="108855"/>
                    <a:pt x="63335" y="105989"/>
                  </a:cubicBezTo>
                  <a:cubicBezTo>
                    <a:pt x="63374" y="103523"/>
                    <a:pt x="62387" y="101161"/>
                    <a:pt x="60632" y="99516"/>
                  </a:cubicBezTo>
                  <a:cubicBezTo>
                    <a:pt x="58602" y="97637"/>
                    <a:pt x="56241" y="96193"/>
                    <a:pt x="53680" y="95269"/>
                  </a:cubicBezTo>
                  <a:lnTo>
                    <a:pt x="42095" y="91628"/>
                  </a:lnTo>
                  <a:cubicBezTo>
                    <a:pt x="34757" y="89403"/>
                    <a:pt x="28578" y="87178"/>
                    <a:pt x="22785" y="85155"/>
                  </a:cubicBezTo>
                  <a:cubicBezTo>
                    <a:pt x="17954" y="82866"/>
                    <a:pt x="13717" y="79399"/>
                    <a:pt x="10427" y="75042"/>
                  </a:cubicBezTo>
                  <a:cubicBezTo>
                    <a:pt x="6739" y="69862"/>
                    <a:pt x="4895" y="63494"/>
                    <a:pt x="5214" y="57040"/>
                  </a:cubicBezTo>
                  <a:cubicBezTo>
                    <a:pt x="5019" y="48597"/>
                    <a:pt x="8081" y="40430"/>
                    <a:pt x="13710" y="34386"/>
                  </a:cubicBezTo>
                  <a:cubicBezTo>
                    <a:pt x="20296" y="28093"/>
                    <a:pt x="28605" y="24131"/>
                    <a:pt x="37460" y="23059"/>
                  </a:cubicBezTo>
                  <a:lnTo>
                    <a:pt x="37460" y="0"/>
                  </a:lnTo>
                  <a:lnTo>
                    <a:pt x="59859" y="0"/>
                  </a:lnTo>
                  <a:lnTo>
                    <a:pt x="59859" y="22654"/>
                  </a:lnTo>
                  <a:cubicBezTo>
                    <a:pt x="66027" y="23447"/>
                    <a:pt x="72107" y="24869"/>
                    <a:pt x="78010" y="26902"/>
                  </a:cubicBezTo>
                  <a:cubicBezTo>
                    <a:pt x="83546" y="28918"/>
                    <a:pt x="88856" y="31564"/>
                    <a:pt x="93844" y="34790"/>
                  </a:cubicBezTo>
                  <a:lnTo>
                    <a:pt x="83031" y="58456"/>
                  </a:lnTo>
                  <a:cubicBezTo>
                    <a:pt x="76902" y="54857"/>
                    <a:pt x="70431" y="51943"/>
                    <a:pt x="63721" y="49758"/>
                  </a:cubicBezTo>
                  <a:cubicBezTo>
                    <a:pt x="58380" y="47750"/>
                    <a:pt x="52784" y="46591"/>
                    <a:pt x="47115" y="46320"/>
                  </a:cubicBezTo>
                  <a:cubicBezTo>
                    <a:pt x="44226" y="46216"/>
                    <a:pt x="41361" y="46914"/>
                    <a:pt x="38812" y="48342"/>
                  </a:cubicBezTo>
                  <a:cubicBezTo>
                    <a:pt x="36790" y="49611"/>
                    <a:pt x="35601" y="51945"/>
                    <a:pt x="35722" y="54410"/>
                  </a:cubicBezTo>
                  <a:cubicBezTo>
                    <a:pt x="35719" y="56753"/>
                    <a:pt x="36709" y="58978"/>
                    <a:pt x="38426" y="60478"/>
                  </a:cubicBezTo>
                  <a:cubicBezTo>
                    <a:pt x="40293" y="62329"/>
                    <a:pt x="42539" y="63713"/>
                    <a:pt x="44991" y="64524"/>
                  </a:cubicBezTo>
                  <a:cubicBezTo>
                    <a:pt x="48714" y="66095"/>
                    <a:pt x="52516" y="67447"/>
                    <a:pt x="56384" y="68569"/>
                  </a:cubicBezTo>
                  <a:cubicBezTo>
                    <a:pt x="62966" y="70386"/>
                    <a:pt x="69418" y="72683"/>
                    <a:pt x="75693" y="75446"/>
                  </a:cubicBezTo>
                  <a:cubicBezTo>
                    <a:pt x="80770" y="77683"/>
                    <a:pt x="85174" y="81318"/>
                    <a:pt x="88437" y="85964"/>
                  </a:cubicBezTo>
                  <a:cubicBezTo>
                    <a:pt x="92125" y="91298"/>
                    <a:pt x="93964" y="97793"/>
                    <a:pt x="93651" y="104371"/>
                  </a:cubicBezTo>
                  <a:cubicBezTo>
                    <a:pt x="94010" y="113240"/>
                    <a:pt x="90619" y="121825"/>
                    <a:pt x="84382" y="127834"/>
                  </a:cubicBezTo>
                </a:path>
              </a:pathLst>
            </a:custGeom>
            <a:solidFill>
              <a:srgbClr val="FFFFFF"/>
            </a:solidFill>
            <a:ln w="19050" cap="flat">
              <a:noFill/>
              <a:prstDash val="solid"/>
              <a:miter/>
            </a:ln>
          </p:spPr>
          <p:txBody>
            <a:bodyPr rtlCol="0" anchor="ctr"/>
            <a:lstStyle/>
            <a:p>
              <a:endParaRPr lang="en-US" sz="1400"/>
            </a:p>
          </p:txBody>
        </p:sp>
      </p:grpSp>
      <p:grpSp>
        <p:nvGrpSpPr>
          <p:cNvPr id="26" name="Graphic 151">
            <a:extLst>
              <a:ext uri="{FF2B5EF4-FFF2-40B4-BE49-F238E27FC236}">
                <a16:creationId xmlns:a16="http://schemas.microsoft.com/office/drawing/2014/main" id="{B860609C-F41C-AEF9-6BAE-D7CD34E783BF}"/>
              </a:ext>
            </a:extLst>
          </p:cNvPr>
          <p:cNvGrpSpPr/>
          <p:nvPr/>
        </p:nvGrpSpPr>
        <p:grpSpPr>
          <a:xfrm>
            <a:off x="6080385" y="1219064"/>
            <a:ext cx="1585652" cy="1299941"/>
            <a:chOff x="7762402" y="5073784"/>
            <a:chExt cx="647557" cy="623693"/>
          </a:xfrm>
        </p:grpSpPr>
        <p:sp>
          <p:nvSpPr>
            <p:cNvPr id="27" name="Freeform: Shape 26">
              <a:extLst>
                <a:ext uri="{FF2B5EF4-FFF2-40B4-BE49-F238E27FC236}">
                  <a16:creationId xmlns:a16="http://schemas.microsoft.com/office/drawing/2014/main" id="{F7D1E9B7-4446-0FA1-B98F-ECE421191FFB}"/>
                </a:ext>
              </a:extLst>
            </p:cNvPr>
            <p:cNvSpPr/>
            <p:nvPr/>
          </p:nvSpPr>
          <p:spPr>
            <a:xfrm>
              <a:off x="7810600" y="5073784"/>
              <a:ext cx="599359" cy="623693"/>
            </a:xfrm>
            <a:custGeom>
              <a:avLst/>
              <a:gdLst>
                <a:gd name="connsiteX0" fmla="*/ 587677 w 599359"/>
                <a:gd name="connsiteY0" fmla="*/ 553276 h 623693"/>
                <a:gd name="connsiteX1" fmla="*/ 438547 w 599359"/>
                <a:gd name="connsiteY1" fmla="*/ 397911 h 623693"/>
                <a:gd name="connsiteX2" fmla="*/ 436331 w 599359"/>
                <a:gd name="connsiteY2" fmla="*/ 395989 h 623693"/>
                <a:gd name="connsiteX3" fmla="*/ 425411 w 599359"/>
                <a:gd name="connsiteY3" fmla="*/ 387092 h 623693"/>
                <a:gd name="connsiteX4" fmla="*/ 431478 w 599359"/>
                <a:gd name="connsiteY4" fmla="*/ 377316 h 623693"/>
                <a:gd name="connsiteX5" fmla="*/ 362433 w 599359"/>
                <a:gd name="connsiteY5" fmla="*/ 39416 h 623693"/>
                <a:gd name="connsiteX6" fmla="*/ 37862 w 599359"/>
                <a:gd name="connsiteY6" fmla="*/ 111297 h 623693"/>
                <a:gd name="connsiteX7" fmla="*/ 106906 w 599359"/>
                <a:gd name="connsiteY7" fmla="*/ 449197 h 623693"/>
                <a:gd name="connsiteX8" fmla="*/ 362584 w 599359"/>
                <a:gd name="connsiteY8" fmla="*/ 449095 h 623693"/>
                <a:gd name="connsiteX9" fmla="*/ 371973 w 599359"/>
                <a:gd name="connsiteY9" fmla="*/ 442779 h 623693"/>
                <a:gd name="connsiteX10" fmla="*/ 379939 w 599359"/>
                <a:gd name="connsiteY10" fmla="*/ 453763 h 623693"/>
                <a:gd name="connsiteX11" fmla="*/ 382313 w 599359"/>
                <a:gd name="connsiteY11" fmla="*/ 456729 h 623693"/>
                <a:gd name="connsiteX12" fmla="*/ 531444 w 599359"/>
                <a:gd name="connsiteY12" fmla="*/ 611984 h 623693"/>
                <a:gd name="connsiteX13" fmla="*/ 587730 w 599359"/>
                <a:gd name="connsiteY13" fmla="*/ 611984 h 623693"/>
                <a:gd name="connsiteX14" fmla="*/ 587677 w 599359"/>
                <a:gd name="connsiteY14" fmla="*/ 553276 h 623693"/>
                <a:gd name="connsiteX15" fmla="*/ 234923 w 599359"/>
                <a:gd name="connsiteY15" fmla="*/ 432949 h 623693"/>
                <a:gd name="connsiteX16" fmla="*/ 54035 w 599359"/>
                <a:gd name="connsiteY16" fmla="*/ 244413 h 623693"/>
                <a:gd name="connsiteX17" fmla="*/ 235134 w 599359"/>
                <a:gd name="connsiteY17" fmla="*/ 56098 h 623693"/>
                <a:gd name="connsiteX18" fmla="*/ 416022 w 599359"/>
                <a:gd name="connsiteY18" fmla="*/ 244523 h 623693"/>
                <a:gd name="connsiteX19" fmla="*/ 234923 w 599359"/>
                <a:gd name="connsiteY19" fmla="*/ 432949 h 62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9359" h="623693">
                  <a:moveTo>
                    <a:pt x="587677" y="553276"/>
                  </a:moveTo>
                  <a:lnTo>
                    <a:pt x="438547" y="397911"/>
                  </a:lnTo>
                  <a:cubicBezTo>
                    <a:pt x="437848" y="397222"/>
                    <a:pt x="437108" y="396580"/>
                    <a:pt x="436331" y="395989"/>
                  </a:cubicBezTo>
                  <a:lnTo>
                    <a:pt x="425411" y="387092"/>
                  </a:lnTo>
                  <a:lnTo>
                    <a:pt x="431478" y="377316"/>
                  </a:lnTo>
                  <a:cubicBezTo>
                    <a:pt x="502039" y="264159"/>
                    <a:pt x="471127" y="112876"/>
                    <a:pt x="362433" y="39416"/>
                  </a:cubicBezTo>
                  <a:cubicBezTo>
                    <a:pt x="253739" y="-34043"/>
                    <a:pt x="108423" y="-1861"/>
                    <a:pt x="37862" y="111297"/>
                  </a:cubicBezTo>
                  <a:cubicBezTo>
                    <a:pt x="-32700" y="224454"/>
                    <a:pt x="-1788" y="375738"/>
                    <a:pt x="106906" y="449197"/>
                  </a:cubicBezTo>
                  <a:cubicBezTo>
                    <a:pt x="184667" y="501750"/>
                    <a:pt x="284861" y="501710"/>
                    <a:pt x="362584" y="449095"/>
                  </a:cubicBezTo>
                  <a:lnTo>
                    <a:pt x="371973" y="442779"/>
                  </a:lnTo>
                  <a:lnTo>
                    <a:pt x="379939" y="453763"/>
                  </a:lnTo>
                  <a:cubicBezTo>
                    <a:pt x="380663" y="454808"/>
                    <a:pt x="381457" y="455798"/>
                    <a:pt x="382313" y="456729"/>
                  </a:cubicBezTo>
                  <a:lnTo>
                    <a:pt x="531444" y="611984"/>
                  </a:lnTo>
                  <a:cubicBezTo>
                    <a:pt x="547206" y="627597"/>
                    <a:pt x="571968" y="627597"/>
                    <a:pt x="587730" y="611984"/>
                  </a:cubicBezTo>
                  <a:cubicBezTo>
                    <a:pt x="603255" y="595744"/>
                    <a:pt x="603234" y="569488"/>
                    <a:pt x="587677" y="553276"/>
                  </a:cubicBezTo>
                  <a:close/>
                  <a:moveTo>
                    <a:pt x="234923" y="432949"/>
                  </a:moveTo>
                  <a:cubicBezTo>
                    <a:pt x="134963" y="432888"/>
                    <a:pt x="53977" y="348478"/>
                    <a:pt x="54035" y="244413"/>
                  </a:cubicBezTo>
                  <a:cubicBezTo>
                    <a:pt x="54094" y="140349"/>
                    <a:pt x="135174" y="56037"/>
                    <a:pt x="235134" y="56098"/>
                  </a:cubicBezTo>
                  <a:cubicBezTo>
                    <a:pt x="335053" y="56158"/>
                    <a:pt x="416022" y="140501"/>
                    <a:pt x="416022" y="244523"/>
                  </a:cubicBezTo>
                  <a:cubicBezTo>
                    <a:pt x="415905" y="348580"/>
                    <a:pt x="334876" y="432889"/>
                    <a:pt x="234923" y="432949"/>
                  </a:cubicBezTo>
                  <a:close/>
                </a:path>
              </a:pathLst>
            </a:custGeom>
            <a:solidFill>
              <a:srgbClr val="003764"/>
            </a:solidFill>
            <a:ln w="5266" cap="flat">
              <a:noFill/>
              <a:prstDash val="solid"/>
              <a:miter/>
            </a:ln>
          </p:spPr>
          <p:txBody>
            <a:bodyPr rtlCol="0" anchor="ctr"/>
            <a:lstStyle/>
            <a:p>
              <a:endParaRPr lang="en-US" sz="1400"/>
            </a:p>
          </p:txBody>
        </p:sp>
        <p:sp>
          <p:nvSpPr>
            <p:cNvPr id="28" name="Freeform: Shape 27">
              <a:extLst>
                <a:ext uri="{FF2B5EF4-FFF2-40B4-BE49-F238E27FC236}">
                  <a16:creationId xmlns:a16="http://schemas.microsoft.com/office/drawing/2014/main" id="{37B486DB-1A20-C896-C77E-B55FA0F7747F}"/>
                </a:ext>
              </a:extLst>
            </p:cNvPr>
            <p:cNvSpPr/>
            <p:nvPr/>
          </p:nvSpPr>
          <p:spPr>
            <a:xfrm>
              <a:off x="7762402" y="5193423"/>
              <a:ext cx="396011" cy="269595"/>
            </a:xfrm>
            <a:custGeom>
              <a:avLst/>
              <a:gdLst>
                <a:gd name="connsiteX0" fmla="*/ 265027 w 396011"/>
                <a:gd name="connsiteY0" fmla="*/ 269595 h 269595"/>
                <a:gd name="connsiteX1" fmla="*/ 220979 w 396011"/>
                <a:gd name="connsiteY1" fmla="*/ 97151 h 269595"/>
                <a:gd name="connsiteX2" fmla="*/ 184527 w 396011"/>
                <a:gd name="connsiteY2" fmla="*/ 214567 h 269595"/>
                <a:gd name="connsiteX3" fmla="*/ 144752 w 396011"/>
                <a:gd name="connsiteY3" fmla="*/ 134605 h 269595"/>
                <a:gd name="connsiteX4" fmla="*/ 127924 w 396011"/>
                <a:gd name="connsiteY4" fmla="*/ 153278 h 269595"/>
                <a:gd name="connsiteX5" fmla="*/ 0 w 396011"/>
                <a:gd name="connsiteY5" fmla="*/ 153278 h 269595"/>
                <a:gd name="connsiteX6" fmla="*/ 0 w 396011"/>
                <a:gd name="connsiteY6" fmla="*/ 125818 h 269595"/>
                <a:gd name="connsiteX7" fmla="*/ 116477 w 396011"/>
                <a:gd name="connsiteY7" fmla="*/ 125818 h 269595"/>
                <a:gd name="connsiteX8" fmla="*/ 150977 w 396011"/>
                <a:gd name="connsiteY8" fmla="*/ 87485 h 269595"/>
                <a:gd name="connsiteX9" fmla="*/ 178883 w 396011"/>
                <a:gd name="connsiteY9" fmla="*/ 143502 h 269595"/>
                <a:gd name="connsiteX10" fmla="*/ 223406 w 396011"/>
                <a:gd name="connsiteY10" fmla="*/ 0 h 269595"/>
                <a:gd name="connsiteX11" fmla="*/ 267507 w 396011"/>
                <a:gd name="connsiteY11" fmla="*/ 172389 h 269595"/>
                <a:gd name="connsiteX12" fmla="*/ 305383 w 396011"/>
                <a:gd name="connsiteY12" fmla="*/ 50360 h 269595"/>
                <a:gd name="connsiteX13" fmla="*/ 349220 w 396011"/>
                <a:gd name="connsiteY13" fmla="*/ 125818 h 269595"/>
                <a:gd name="connsiteX14" fmla="*/ 396011 w 396011"/>
                <a:gd name="connsiteY14" fmla="*/ 125818 h 269595"/>
                <a:gd name="connsiteX15" fmla="*/ 396011 w 396011"/>
                <a:gd name="connsiteY15" fmla="*/ 153278 h 269595"/>
                <a:gd name="connsiteX16" fmla="*/ 334397 w 396011"/>
                <a:gd name="connsiteY16" fmla="*/ 153278 h 269595"/>
                <a:gd name="connsiteX17" fmla="*/ 312716 w 396011"/>
                <a:gd name="connsiteY17" fmla="*/ 115988 h 269595"/>
                <a:gd name="connsiteX18" fmla="*/ 265027 w 396011"/>
                <a:gd name="connsiteY18" fmla="*/ 269595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011" h="269595">
                  <a:moveTo>
                    <a:pt x="265027" y="269595"/>
                  </a:moveTo>
                  <a:lnTo>
                    <a:pt x="220979" y="97151"/>
                  </a:lnTo>
                  <a:lnTo>
                    <a:pt x="184527" y="214567"/>
                  </a:lnTo>
                  <a:lnTo>
                    <a:pt x="144752" y="134605"/>
                  </a:lnTo>
                  <a:lnTo>
                    <a:pt x="127924" y="153278"/>
                  </a:lnTo>
                  <a:lnTo>
                    <a:pt x="0" y="153278"/>
                  </a:lnTo>
                  <a:lnTo>
                    <a:pt x="0" y="125818"/>
                  </a:lnTo>
                  <a:lnTo>
                    <a:pt x="116477" y="125818"/>
                  </a:lnTo>
                  <a:lnTo>
                    <a:pt x="150977" y="87485"/>
                  </a:lnTo>
                  <a:lnTo>
                    <a:pt x="178883" y="143502"/>
                  </a:lnTo>
                  <a:lnTo>
                    <a:pt x="223406" y="0"/>
                  </a:lnTo>
                  <a:lnTo>
                    <a:pt x="267507" y="172389"/>
                  </a:lnTo>
                  <a:lnTo>
                    <a:pt x="305383" y="50360"/>
                  </a:lnTo>
                  <a:lnTo>
                    <a:pt x="349220" y="125818"/>
                  </a:lnTo>
                  <a:lnTo>
                    <a:pt x="396011" y="125818"/>
                  </a:lnTo>
                  <a:lnTo>
                    <a:pt x="396011" y="153278"/>
                  </a:lnTo>
                  <a:lnTo>
                    <a:pt x="334397" y="153278"/>
                  </a:lnTo>
                  <a:lnTo>
                    <a:pt x="312716" y="115988"/>
                  </a:lnTo>
                  <a:lnTo>
                    <a:pt x="265027" y="269595"/>
                  </a:lnTo>
                  <a:close/>
                </a:path>
              </a:pathLst>
            </a:custGeom>
            <a:solidFill>
              <a:srgbClr val="43922A"/>
            </a:solidFill>
            <a:ln w="5266" cap="flat">
              <a:noFill/>
              <a:prstDash val="solid"/>
              <a:miter/>
            </a:ln>
          </p:spPr>
          <p:txBody>
            <a:bodyPr rtlCol="0" anchor="ctr"/>
            <a:lstStyle/>
            <a:p>
              <a:endParaRPr lang="en-US" sz="1400" dirty="0"/>
            </a:p>
          </p:txBody>
        </p:sp>
        <p:sp>
          <p:nvSpPr>
            <p:cNvPr id="29" name="Freeform: Shape 28">
              <a:extLst>
                <a:ext uri="{FF2B5EF4-FFF2-40B4-BE49-F238E27FC236}">
                  <a16:creationId xmlns:a16="http://schemas.microsoft.com/office/drawing/2014/main" id="{B6EF8172-4A48-E37C-FAB5-0BF9D4CBC040}"/>
                </a:ext>
              </a:extLst>
            </p:cNvPr>
            <p:cNvSpPr/>
            <p:nvPr/>
          </p:nvSpPr>
          <p:spPr>
            <a:xfrm>
              <a:off x="8133408" y="5307434"/>
              <a:ext cx="49059" cy="51074"/>
            </a:xfrm>
            <a:custGeom>
              <a:avLst/>
              <a:gdLst>
                <a:gd name="connsiteX0" fmla="*/ 49060 w 49059"/>
                <a:gd name="connsiteY0" fmla="*/ 25537 h 51074"/>
                <a:gd name="connsiteX1" fmla="*/ 24530 w 49059"/>
                <a:gd name="connsiteY1" fmla="*/ 51074 h 51074"/>
                <a:gd name="connsiteX2" fmla="*/ 0 w 49059"/>
                <a:gd name="connsiteY2" fmla="*/ 25537 h 51074"/>
                <a:gd name="connsiteX3" fmla="*/ 24530 w 49059"/>
                <a:gd name="connsiteY3" fmla="*/ 0 h 51074"/>
                <a:gd name="connsiteX4" fmla="*/ 49060 w 49059"/>
                <a:gd name="connsiteY4" fmla="*/ 25537 h 51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9" h="51074">
                  <a:moveTo>
                    <a:pt x="49060" y="25537"/>
                  </a:moveTo>
                  <a:cubicBezTo>
                    <a:pt x="49060" y="39641"/>
                    <a:pt x="38077" y="51074"/>
                    <a:pt x="24530" y="51074"/>
                  </a:cubicBezTo>
                  <a:cubicBezTo>
                    <a:pt x="10982" y="51074"/>
                    <a:pt x="0" y="39641"/>
                    <a:pt x="0" y="25537"/>
                  </a:cubicBezTo>
                  <a:cubicBezTo>
                    <a:pt x="0" y="11433"/>
                    <a:pt x="10982" y="0"/>
                    <a:pt x="24530" y="0"/>
                  </a:cubicBezTo>
                  <a:cubicBezTo>
                    <a:pt x="38077" y="0"/>
                    <a:pt x="49060" y="11433"/>
                    <a:pt x="49060" y="25537"/>
                  </a:cubicBezTo>
                  <a:close/>
                </a:path>
              </a:pathLst>
            </a:custGeom>
            <a:solidFill>
              <a:srgbClr val="1E76BD"/>
            </a:solidFill>
            <a:ln w="5266" cap="flat">
              <a:noFill/>
              <a:prstDash val="solid"/>
              <a:miter/>
            </a:ln>
          </p:spPr>
          <p:txBody>
            <a:bodyPr rtlCol="0" anchor="ctr"/>
            <a:lstStyle/>
            <a:p>
              <a:endParaRPr lang="en-US" sz="1400"/>
            </a:p>
          </p:txBody>
        </p:sp>
      </p:grpSp>
      <p:grpSp>
        <p:nvGrpSpPr>
          <p:cNvPr id="42" name="Group 41">
            <a:extLst>
              <a:ext uri="{FF2B5EF4-FFF2-40B4-BE49-F238E27FC236}">
                <a16:creationId xmlns:a16="http://schemas.microsoft.com/office/drawing/2014/main" id="{C2211266-9925-B971-1272-7B7A483C7D6C}"/>
              </a:ext>
            </a:extLst>
          </p:cNvPr>
          <p:cNvGrpSpPr/>
          <p:nvPr/>
        </p:nvGrpSpPr>
        <p:grpSpPr>
          <a:xfrm>
            <a:off x="9451127" y="1163375"/>
            <a:ext cx="1580147" cy="1396971"/>
            <a:chOff x="9335188" y="754174"/>
            <a:chExt cx="1736052" cy="1595009"/>
          </a:xfrm>
        </p:grpSpPr>
        <p:grpSp>
          <p:nvGrpSpPr>
            <p:cNvPr id="30" name="Graphic 1043">
              <a:extLst>
                <a:ext uri="{FF2B5EF4-FFF2-40B4-BE49-F238E27FC236}">
                  <a16:creationId xmlns:a16="http://schemas.microsoft.com/office/drawing/2014/main" id="{8A77CABB-8E90-FF29-7210-77098E18702E}"/>
                </a:ext>
              </a:extLst>
            </p:cNvPr>
            <p:cNvGrpSpPr/>
            <p:nvPr/>
          </p:nvGrpSpPr>
          <p:grpSpPr>
            <a:xfrm>
              <a:off x="9763413" y="754174"/>
              <a:ext cx="1307827" cy="1373194"/>
              <a:chOff x="3116350" y="4558248"/>
              <a:chExt cx="588706" cy="588706"/>
            </a:xfrm>
          </p:grpSpPr>
          <p:sp>
            <p:nvSpPr>
              <p:cNvPr id="31" name="Freeform 1045">
                <a:extLst>
                  <a:ext uri="{FF2B5EF4-FFF2-40B4-BE49-F238E27FC236}">
                    <a16:creationId xmlns:a16="http://schemas.microsoft.com/office/drawing/2014/main" id="{7F0D472D-5CBE-0A2B-A5E3-28B66A18069C}"/>
                  </a:ext>
                </a:extLst>
              </p:cNvPr>
              <p:cNvSpPr/>
              <p:nvPr/>
            </p:nvSpPr>
            <p:spPr>
              <a:xfrm>
                <a:off x="3116350" y="4558248"/>
                <a:ext cx="522254" cy="588706"/>
              </a:xfrm>
              <a:custGeom>
                <a:avLst/>
                <a:gdLst>
                  <a:gd name="connsiteX0" fmla="*/ 512739 w 522254"/>
                  <a:gd name="connsiteY0" fmla="*/ 0 h 588706"/>
                  <a:gd name="connsiteX1" fmla="*/ 66452 w 522254"/>
                  <a:gd name="connsiteY1" fmla="*/ 0 h 588706"/>
                  <a:gd name="connsiteX2" fmla="*/ 0 w 522254"/>
                  <a:gd name="connsiteY2" fmla="*/ 66452 h 588706"/>
                  <a:gd name="connsiteX3" fmla="*/ 0 w 522254"/>
                  <a:gd name="connsiteY3" fmla="*/ 588706 h 588706"/>
                  <a:gd name="connsiteX4" fmla="*/ 56936 w 522254"/>
                  <a:gd name="connsiteY4" fmla="*/ 550645 h 588706"/>
                  <a:gd name="connsiteX5" fmla="*/ 113873 w 522254"/>
                  <a:gd name="connsiteY5" fmla="*/ 588706 h 588706"/>
                  <a:gd name="connsiteX6" fmla="*/ 171589 w 522254"/>
                  <a:gd name="connsiteY6" fmla="*/ 550645 h 588706"/>
                  <a:gd name="connsiteX7" fmla="*/ 228525 w 522254"/>
                  <a:gd name="connsiteY7" fmla="*/ 588706 h 588706"/>
                  <a:gd name="connsiteX8" fmla="*/ 285462 w 522254"/>
                  <a:gd name="connsiteY8" fmla="*/ 550645 h 588706"/>
                  <a:gd name="connsiteX9" fmla="*/ 342398 w 522254"/>
                  <a:gd name="connsiteY9" fmla="*/ 588706 h 588706"/>
                  <a:gd name="connsiteX10" fmla="*/ 399334 w 522254"/>
                  <a:gd name="connsiteY10" fmla="*/ 550645 h 588706"/>
                  <a:gd name="connsiteX11" fmla="*/ 456427 w 522254"/>
                  <a:gd name="connsiteY11" fmla="*/ 588706 h 588706"/>
                  <a:gd name="connsiteX12" fmla="*/ 456427 w 522254"/>
                  <a:gd name="connsiteY12" fmla="*/ 66452 h 588706"/>
                  <a:gd name="connsiteX13" fmla="*/ 522255 w 522254"/>
                  <a:gd name="connsiteY13" fmla="*/ 0 h 58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2254" h="588706">
                    <a:moveTo>
                      <a:pt x="512739" y="0"/>
                    </a:moveTo>
                    <a:lnTo>
                      <a:pt x="66452" y="0"/>
                    </a:lnTo>
                    <a:cubicBezTo>
                      <a:pt x="29752" y="0"/>
                      <a:pt x="0" y="29752"/>
                      <a:pt x="0" y="66452"/>
                    </a:cubicBezTo>
                    <a:lnTo>
                      <a:pt x="0" y="588706"/>
                    </a:lnTo>
                    <a:lnTo>
                      <a:pt x="56936" y="550645"/>
                    </a:lnTo>
                    <a:lnTo>
                      <a:pt x="113873" y="588706"/>
                    </a:lnTo>
                    <a:lnTo>
                      <a:pt x="171589" y="550645"/>
                    </a:lnTo>
                    <a:lnTo>
                      <a:pt x="228525" y="588706"/>
                    </a:lnTo>
                    <a:lnTo>
                      <a:pt x="285462" y="550645"/>
                    </a:lnTo>
                    <a:lnTo>
                      <a:pt x="342398" y="588706"/>
                    </a:lnTo>
                    <a:lnTo>
                      <a:pt x="399334" y="550645"/>
                    </a:lnTo>
                    <a:lnTo>
                      <a:pt x="456427" y="588706"/>
                    </a:lnTo>
                    <a:lnTo>
                      <a:pt x="456427" y="66452"/>
                    </a:lnTo>
                    <a:cubicBezTo>
                      <a:pt x="456509" y="30029"/>
                      <a:pt x="485834" y="426"/>
                      <a:pt x="522255" y="0"/>
                    </a:cubicBezTo>
                  </a:path>
                </a:pathLst>
              </a:custGeom>
              <a:solidFill>
                <a:schemeClr val="accent1"/>
              </a:solidFill>
              <a:ln w="15541" cap="flat">
                <a:noFill/>
                <a:prstDash val="solid"/>
                <a:miter/>
              </a:ln>
            </p:spPr>
            <p:txBody>
              <a:bodyPr rtlCol="0" anchor="ctr"/>
              <a:lstStyle/>
              <a:p>
                <a:endParaRPr lang="en-US" sz="1351"/>
              </a:p>
            </p:txBody>
          </p:sp>
          <p:sp>
            <p:nvSpPr>
              <p:cNvPr id="32" name="Freeform 1046">
                <a:extLst>
                  <a:ext uri="{FF2B5EF4-FFF2-40B4-BE49-F238E27FC236}">
                    <a16:creationId xmlns:a16="http://schemas.microsoft.com/office/drawing/2014/main" id="{5A81C823-8246-A032-476D-505E6654C35B}"/>
                  </a:ext>
                </a:extLst>
              </p:cNvPr>
              <p:cNvSpPr/>
              <p:nvPr/>
            </p:nvSpPr>
            <p:spPr>
              <a:xfrm>
                <a:off x="3203548" y="4668532"/>
                <a:ext cx="167221" cy="31198"/>
              </a:xfrm>
              <a:custGeom>
                <a:avLst/>
                <a:gdLst>
                  <a:gd name="connsiteX0" fmla="*/ 0 w 167221"/>
                  <a:gd name="connsiteY0" fmla="*/ 0 h 31198"/>
                  <a:gd name="connsiteX1" fmla="*/ 167221 w 167221"/>
                  <a:gd name="connsiteY1" fmla="*/ 0 h 31198"/>
                  <a:gd name="connsiteX2" fmla="*/ 167221 w 167221"/>
                  <a:gd name="connsiteY2" fmla="*/ 31198 h 31198"/>
                  <a:gd name="connsiteX3" fmla="*/ 0 w 167221"/>
                  <a:gd name="connsiteY3" fmla="*/ 31198 h 31198"/>
                </a:gdLst>
                <a:ahLst/>
                <a:cxnLst>
                  <a:cxn ang="0">
                    <a:pos x="connsiteX0" y="connsiteY0"/>
                  </a:cxn>
                  <a:cxn ang="0">
                    <a:pos x="connsiteX1" y="connsiteY1"/>
                  </a:cxn>
                  <a:cxn ang="0">
                    <a:pos x="connsiteX2" y="connsiteY2"/>
                  </a:cxn>
                  <a:cxn ang="0">
                    <a:pos x="connsiteX3" y="connsiteY3"/>
                  </a:cxn>
                </a:cxnLst>
                <a:rect l="l" t="t" r="r" b="b"/>
                <a:pathLst>
                  <a:path w="167221" h="31198">
                    <a:moveTo>
                      <a:pt x="0" y="0"/>
                    </a:moveTo>
                    <a:lnTo>
                      <a:pt x="167221" y="0"/>
                    </a:lnTo>
                    <a:lnTo>
                      <a:pt x="167221" y="31198"/>
                    </a:lnTo>
                    <a:lnTo>
                      <a:pt x="0" y="31198"/>
                    </a:lnTo>
                    <a:close/>
                  </a:path>
                </a:pathLst>
              </a:custGeom>
              <a:solidFill>
                <a:srgbClr val="FFFFFF"/>
              </a:solidFill>
              <a:ln w="15541" cap="flat">
                <a:noFill/>
                <a:prstDash val="solid"/>
                <a:miter/>
              </a:ln>
            </p:spPr>
            <p:txBody>
              <a:bodyPr rtlCol="0" anchor="ctr"/>
              <a:lstStyle/>
              <a:p>
                <a:endParaRPr lang="en-US" sz="1351"/>
              </a:p>
            </p:txBody>
          </p:sp>
          <p:sp>
            <p:nvSpPr>
              <p:cNvPr id="33" name="Freeform 1047">
                <a:extLst>
                  <a:ext uri="{FF2B5EF4-FFF2-40B4-BE49-F238E27FC236}">
                    <a16:creationId xmlns:a16="http://schemas.microsoft.com/office/drawing/2014/main" id="{5C404CFF-ADDD-FDD5-B7A2-08D8480D8150}"/>
                  </a:ext>
                </a:extLst>
              </p:cNvPr>
              <p:cNvSpPr/>
              <p:nvPr/>
            </p:nvSpPr>
            <p:spPr>
              <a:xfrm>
                <a:off x="3203548" y="4740132"/>
                <a:ext cx="167221" cy="31198"/>
              </a:xfrm>
              <a:custGeom>
                <a:avLst/>
                <a:gdLst>
                  <a:gd name="connsiteX0" fmla="*/ 0 w 167221"/>
                  <a:gd name="connsiteY0" fmla="*/ 0 h 31198"/>
                  <a:gd name="connsiteX1" fmla="*/ 167221 w 167221"/>
                  <a:gd name="connsiteY1" fmla="*/ 0 h 31198"/>
                  <a:gd name="connsiteX2" fmla="*/ 167221 w 167221"/>
                  <a:gd name="connsiteY2" fmla="*/ 31198 h 31198"/>
                  <a:gd name="connsiteX3" fmla="*/ 0 w 167221"/>
                  <a:gd name="connsiteY3" fmla="*/ 31198 h 31198"/>
                </a:gdLst>
                <a:ahLst/>
                <a:cxnLst>
                  <a:cxn ang="0">
                    <a:pos x="connsiteX0" y="connsiteY0"/>
                  </a:cxn>
                  <a:cxn ang="0">
                    <a:pos x="connsiteX1" y="connsiteY1"/>
                  </a:cxn>
                  <a:cxn ang="0">
                    <a:pos x="connsiteX2" y="connsiteY2"/>
                  </a:cxn>
                  <a:cxn ang="0">
                    <a:pos x="connsiteX3" y="connsiteY3"/>
                  </a:cxn>
                </a:cxnLst>
                <a:rect l="l" t="t" r="r" b="b"/>
                <a:pathLst>
                  <a:path w="167221" h="31198">
                    <a:moveTo>
                      <a:pt x="0" y="0"/>
                    </a:moveTo>
                    <a:lnTo>
                      <a:pt x="167221" y="0"/>
                    </a:lnTo>
                    <a:lnTo>
                      <a:pt x="167221" y="31198"/>
                    </a:lnTo>
                    <a:lnTo>
                      <a:pt x="0" y="31198"/>
                    </a:lnTo>
                    <a:close/>
                  </a:path>
                </a:pathLst>
              </a:custGeom>
              <a:solidFill>
                <a:srgbClr val="FFFFFF"/>
              </a:solidFill>
              <a:ln w="15541" cap="flat">
                <a:noFill/>
                <a:prstDash val="solid"/>
                <a:miter/>
              </a:ln>
            </p:spPr>
            <p:txBody>
              <a:bodyPr rtlCol="0" anchor="ctr"/>
              <a:lstStyle/>
              <a:p>
                <a:endParaRPr lang="en-US" sz="1351"/>
              </a:p>
            </p:txBody>
          </p:sp>
          <p:sp>
            <p:nvSpPr>
              <p:cNvPr id="34" name="Freeform 1048">
                <a:extLst>
                  <a:ext uri="{FF2B5EF4-FFF2-40B4-BE49-F238E27FC236}">
                    <a16:creationId xmlns:a16="http://schemas.microsoft.com/office/drawing/2014/main" id="{FE04AB8C-A99F-B21E-34F8-560AD1F2A34C}"/>
                  </a:ext>
                </a:extLst>
              </p:cNvPr>
              <p:cNvSpPr/>
              <p:nvPr/>
            </p:nvSpPr>
            <p:spPr>
              <a:xfrm>
                <a:off x="3203548" y="4811731"/>
                <a:ext cx="167221" cy="31198"/>
              </a:xfrm>
              <a:custGeom>
                <a:avLst/>
                <a:gdLst>
                  <a:gd name="connsiteX0" fmla="*/ 0 w 167221"/>
                  <a:gd name="connsiteY0" fmla="*/ 0 h 31198"/>
                  <a:gd name="connsiteX1" fmla="*/ 167221 w 167221"/>
                  <a:gd name="connsiteY1" fmla="*/ 0 h 31198"/>
                  <a:gd name="connsiteX2" fmla="*/ 167221 w 167221"/>
                  <a:gd name="connsiteY2" fmla="*/ 31198 h 31198"/>
                  <a:gd name="connsiteX3" fmla="*/ 0 w 167221"/>
                  <a:gd name="connsiteY3" fmla="*/ 31198 h 31198"/>
                </a:gdLst>
                <a:ahLst/>
                <a:cxnLst>
                  <a:cxn ang="0">
                    <a:pos x="connsiteX0" y="connsiteY0"/>
                  </a:cxn>
                  <a:cxn ang="0">
                    <a:pos x="connsiteX1" y="connsiteY1"/>
                  </a:cxn>
                  <a:cxn ang="0">
                    <a:pos x="connsiteX2" y="connsiteY2"/>
                  </a:cxn>
                  <a:cxn ang="0">
                    <a:pos x="connsiteX3" y="connsiteY3"/>
                  </a:cxn>
                </a:cxnLst>
                <a:rect l="l" t="t" r="r" b="b"/>
                <a:pathLst>
                  <a:path w="167221" h="31198">
                    <a:moveTo>
                      <a:pt x="0" y="0"/>
                    </a:moveTo>
                    <a:lnTo>
                      <a:pt x="167221" y="0"/>
                    </a:lnTo>
                    <a:lnTo>
                      <a:pt x="167221" y="31198"/>
                    </a:lnTo>
                    <a:lnTo>
                      <a:pt x="0" y="31198"/>
                    </a:lnTo>
                    <a:close/>
                  </a:path>
                </a:pathLst>
              </a:custGeom>
              <a:solidFill>
                <a:srgbClr val="FFFFFF"/>
              </a:solidFill>
              <a:ln w="15541" cap="flat">
                <a:noFill/>
                <a:prstDash val="solid"/>
                <a:miter/>
              </a:ln>
            </p:spPr>
            <p:txBody>
              <a:bodyPr rtlCol="0" anchor="ctr"/>
              <a:lstStyle/>
              <a:p>
                <a:endParaRPr lang="en-US" sz="1351"/>
              </a:p>
            </p:txBody>
          </p:sp>
          <p:sp>
            <p:nvSpPr>
              <p:cNvPr id="35" name="Freeform 1049">
                <a:extLst>
                  <a:ext uri="{FF2B5EF4-FFF2-40B4-BE49-F238E27FC236}">
                    <a16:creationId xmlns:a16="http://schemas.microsoft.com/office/drawing/2014/main" id="{405C9252-6F15-89EE-1B99-7F12E538B2FA}"/>
                  </a:ext>
                </a:extLst>
              </p:cNvPr>
              <p:cNvSpPr/>
              <p:nvPr/>
            </p:nvSpPr>
            <p:spPr>
              <a:xfrm>
                <a:off x="3445020" y="4668532"/>
                <a:ext cx="37125" cy="31198"/>
              </a:xfrm>
              <a:custGeom>
                <a:avLst/>
                <a:gdLst>
                  <a:gd name="connsiteX0" fmla="*/ 0 w 37125"/>
                  <a:gd name="connsiteY0" fmla="*/ 0 h 31198"/>
                  <a:gd name="connsiteX1" fmla="*/ 37126 w 37125"/>
                  <a:gd name="connsiteY1" fmla="*/ 0 h 31198"/>
                  <a:gd name="connsiteX2" fmla="*/ 37126 w 37125"/>
                  <a:gd name="connsiteY2" fmla="*/ 31198 h 31198"/>
                  <a:gd name="connsiteX3" fmla="*/ 0 w 37125"/>
                  <a:gd name="connsiteY3" fmla="*/ 31198 h 31198"/>
                </a:gdLst>
                <a:ahLst/>
                <a:cxnLst>
                  <a:cxn ang="0">
                    <a:pos x="connsiteX0" y="connsiteY0"/>
                  </a:cxn>
                  <a:cxn ang="0">
                    <a:pos x="connsiteX1" y="connsiteY1"/>
                  </a:cxn>
                  <a:cxn ang="0">
                    <a:pos x="connsiteX2" y="connsiteY2"/>
                  </a:cxn>
                  <a:cxn ang="0">
                    <a:pos x="connsiteX3" y="connsiteY3"/>
                  </a:cxn>
                </a:cxnLst>
                <a:rect l="l" t="t" r="r" b="b"/>
                <a:pathLst>
                  <a:path w="37125" h="31198">
                    <a:moveTo>
                      <a:pt x="0" y="0"/>
                    </a:moveTo>
                    <a:lnTo>
                      <a:pt x="37126" y="0"/>
                    </a:lnTo>
                    <a:lnTo>
                      <a:pt x="37126" y="31198"/>
                    </a:lnTo>
                    <a:lnTo>
                      <a:pt x="0" y="31198"/>
                    </a:lnTo>
                    <a:close/>
                  </a:path>
                </a:pathLst>
              </a:custGeom>
              <a:solidFill>
                <a:srgbClr val="FFFFFF"/>
              </a:solidFill>
              <a:ln w="15541" cap="flat">
                <a:noFill/>
                <a:prstDash val="solid"/>
                <a:miter/>
              </a:ln>
            </p:spPr>
            <p:txBody>
              <a:bodyPr rtlCol="0" anchor="ctr"/>
              <a:lstStyle/>
              <a:p>
                <a:endParaRPr lang="en-US" sz="1351"/>
              </a:p>
            </p:txBody>
          </p:sp>
          <p:sp>
            <p:nvSpPr>
              <p:cNvPr id="36" name="Freeform 1050">
                <a:extLst>
                  <a:ext uri="{FF2B5EF4-FFF2-40B4-BE49-F238E27FC236}">
                    <a16:creationId xmlns:a16="http://schemas.microsoft.com/office/drawing/2014/main" id="{7A2D6990-AA56-6848-9548-C52C19E7BA1D}"/>
                  </a:ext>
                </a:extLst>
              </p:cNvPr>
              <p:cNvSpPr/>
              <p:nvPr/>
            </p:nvSpPr>
            <p:spPr>
              <a:xfrm>
                <a:off x="3445020" y="4740132"/>
                <a:ext cx="37125" cy="31198"/>
              </a:xfrm>
              <a:custGeom>
                <a:avLst/>
                <a:gdLst>
                  <a:gd name="connsiteX0" fmla="*/ 0 w 37125"/>
                  <a:gd name="connsiteY0" fmla="*/ 0 h 31198"/>
                  <a:gd name="connsiteX1" fmla="*/ 37126 w 37125"/>
                  <a:gd name="connsiteY1" fmla="*/ 0 h 31198"/>
                  <a:gd name="connsiteX2" fmla="*/ 37126 w 37125"/>
                  <a:gd name="connsiteY2" fmla="*/ 31198 h 31198"/>
                  <a:gd name="connsiteX3" fmla="*/ 0 w 37125"/>
                  <a:gd name="connsiteY3" fmla="*/ 31198 h 31198"/>
                </a:gdLst>
                <a:ahLst/>
                <a:cxnLst>
                  <a:cxn ang="0">
                    <a:pos x="connsiteX0" y="connsiteY0"/>
                  </a:cxn>
                  <a:cxn ang="0">
                    <a:pos x="connsiteX1" y="connsiteY1"/>
                  </a:cxn>
                  <a:cxn ang="0">
                    <a:pos x="connsiteX2" y="connsiteY2"/>
                  </a:cxn>
                  <a:cxn ang="0">
                    <a:pos x="connsiteX3" y="connsiteY3"/>
                  </a:cxn>
                </a:cxnLst>
                <a:rect l="l" t="t" r="r" b="b"/>
                <a:pathLst>
                  <a:path w="37125" h="31198">
                    <a:moveTo>
                      <a:pt x="0" y="0"/>
                    </a:moveTo>
                    <a:lnTo>
                      <a:pt x="37126" y="0"/>
                    </a:lnTo>
                    <a:lnTo>
                      <a:pt x="37126" y="31198"/>
                    </a:lnTo>
                    <a:lnTo>
                      <a:pt x="0" y="31198"/>
                    </a:lnTo>
                    <a:close/>
                  </a:path>
                </a:pathLst>
              </a:custGeom>
              <a:solidFill>
                <a:srgbClr val="FFFFFF"/>
              </a:solidFill>
              <a:ln w="15541" cap="flat">
                <a:noFill/>
                <a:prstDash val="solid"/>
                <a:miter/>
              </a:ln>
            </p:spPr>
            <p:txBody>
              <a:bodyPr rtlCol="0" anchor="ctr"/>
              <a:lstStyle/>
              <a:p>
                <a:endParaRPr lang="en-US" sz="1351"/>
              </a:p>
            </p:txBody>
          </p:sp>
          <p:sp>
            <p:nvSpPr>
              <p:cNvPr id="37" name="Freeform 1051">
                <a:extLst>
                  <a:ext uri="{FF2B5EF4-FFF2-40B4-BE49-F238E27FC236}">
                    <a16:creationId xmlns:a16="http://schemas.microsoft.com/office/drawing/2014/main" id="{D011F364-47A7-4D12-405F-88568BF307E2}"/>
                  </a:ext>
                </a:extLst>
              </p:cNvPr>
              <p:cNvSpPr/>
              <p:nvPr/>
            </p:nvSpPr>
            <p:spPr>
              <a:xfrm>
                <a:off x="3445020" y="4811731"/>
                <a:ext cx="37125" cy="31198"/>
              </a:xfrm>
              <a:custGeom>
                <a:avLst/>
                <a:gdLst>
                  <a:gd name="connsiteX0" fmla="*/ 0 w 37125"/>
                  <a:gd name="connsiteY0" fmla="*/ 0 h 31198"/>
                  <a:gd name="connsiteX1" fmla="*/ 37126 w 37125"/>
                  <a:gd name="connsiteY1" fmla="*/ 0 h 31198"/>
                  <a:gd name="connsiteX2" fmla="*/ 37126 w 37125"/>
                  <a:gd name="connsiteY2" fmla="*/ 31198 h 31198"/>
                  <a:gd name="connsiteX3" fmla="*/ 0 w 37125"/>
                  <a:gd name="connsiteY3" fmla="*/ 31198 h 31198"/>
                </a:gdLst>
                <a:ahLst/>
                <a:cxnLst>
                  <a:cxn ang="0">
                    <a:pos x="connsiteX0" y="connsiteY0"/>
                  </a:cxn>
                  <a:cxn ang="0">
                    <a:pos x="connsiteX1" y="connsiteY1"/>
                  </a:cxn>
                  <a:cxn ang="0">
                    <a:pos x="connsiteX2" y="connsiteY2"/>
                  </a:cxn>
                  <a:cxn ang="0">
                    <a:pos x="connsiteX3" y="connsiteY3"/>
                  </a:cxn>
                </a:cxnLst>
                <a:rect l="l" t="t" r="r" b="b"/>
                <a:pathLst>
                  <a:path w="37125" h="31198">
                    <a:moveTo>
                      <a:pt x="0" y="0"/>
                    </a:moveTo>
                    <a:lnTo>
                      <a:pt x="37126" y="0"/>
                    </a:lnTo>
                    <a:lnTo>
                      <a:pt x="37126" y="31198"/>
                    </a:lnTo>
                    <a:lnTo>
                      <a:pt x="0" y="31198"/>
                    </a:lnTo>
                    <a:close/>
                  </a:path>
                </a:pathLst>
              </a:custGeom>
              <a:solidFill>
                <a:srgbClr val="FFFFFF"/>
              </a:solidFill>
              <a:ln w="15541" cap="flat">
                <a:noFill/>
                <a:prstDash val="solid"/>
                <a:miter/>
              </a:ln>
            </p:spPr>
            <p:txBody>
              <a:bodyPr rtlCol="0" anchor="ctr"/>
              <a:lstStyle/>
              <a:p>
                <a:endParaRPr lang="en-US" sz="1351"/>
              </a:p>
            </p:txBody>
          </p:sp>
          <p:sp>
            <p:nvSpPr>
              <p:cNvPr id="38" name="Freeform 1052">
                <a:extLst>
                  <a:ext uri="{FF2B5EF4-FFF2-40B4-BE49-F238E27FC236}">
                    <a16:creationId xmlns:a16="http://schemas.microsoft.com/office/drawing/2014/main" id="{6BB30F72-4D52-3C63-6B24-A274AB1CC9AC}"/>
                  </a:ext>
                </a:extLst>
              </p:cNvPr>
              <p:cNvSpPr/>
              <p:nvPr/>
            </p:nvSpPr>
            <p:spPr>
              <a:xfrm>
                <a:off x="3203548" y="4971777"/>
                <a:ext cx="167845" cy="31198"/>
              </a:xfrm>
              <a:custGeom>
                <a:avLst/>
                <a:gdLst>
                  <a:gd name="connsiteX0" fmla="*/ 0 w 167845"/>
                  <a:gd name="connsiteY0" fmla="*/ 0 h 31198"/>
                  <a:gd name="connsiteX1" fmla="*/ 167845 w 167845"/>
                  <a:gd name="connsiteY1" fmla="*/ 0 h 31198"/>
                  <a:gd name="connsiteX2" fmla="*/ 167845 w 167845"/>
                  <a:gd name="connsiteY2" fmla="*/ 31198 h 31198"/>
                  <a:gd name="connsiteX3" fmla="*/ 0 w 167845"/>
                  <a:gd name="connsiteY3" fmla="*/ 31198 h 31198"/>
                </a:gdLst>
                <a:ahLst/>
                <a:cxnLst>
                  <a:cxn ang="0">
                    <a:pos x="connsiteX0" y="connsiteY0"/>
                  </a:cxn>
                  <a:cxn ang="0">
                    <a:pos x="connsiteX1" y="connsiteY1"/>
                  </a:cxn>
                  <a:cxn ang="0">
                    <a:pos x="connsiteX2" y="connsiteY2"/>
                  </a:cxn>
                  <a:cxn ang="0">
                    <a:pos x="connsiteX3" y="connsiteY3"/>
                  </a:cxn>
                </a:cxnLst>
                <a:rect l="l" t="t" r="r" b="b"/>
                <a:pathLst>
                  <a:path w="167845" h="31198">
                    <a:moveTo>
                      <a:pt x="0" y="0"/>
                    </a:moveTo>
                    <a:lnTo>
                      <a:pt x="167845" y="0"/>
                    </a:lnTo>
                    <a:lnTo>
                      <a:pt x="167845" y="31198"/>
                    </a:lnTo>
                    <a:lnTo>
                      <a:pt x="0" y="31198"/>
                    </a:lnTo>
                    <a:close/>
                  </a:path>
                </a:pathLst>
              </a:custGeom>
              <a:solidFill>
                <a:srgbClr val="FFFFFF"/>
              </a:solidFill>
              <a:ln w="15541" cap="flat">
                <a:noFill/>
                <a:prstDash val="solid"/>
                <a:miter/>
              </a:ln>
            </p:spPr>
            <p:txBody>
              <a:bodyPr rtlCol="0" anchor="ctr"/>
              <a:lstStyle/>
              <a:p>
                <a:endParaRPr lang="en-US" sz="1351"/>
              </a:p>
            </p:txBody>
          </p:sp>
          <p:sp>
            <p:nvSpPr>
              <p:cNvPr id="39" name="Freeform 1053">
                <a:extLst>
                  <a:ext uri="{FF2B5EF4-FFF2-40B4-BE49-F238E27FC236}">
                    <a16:creationId xmlns:a16="http://schemas.microsoft.com/office/drawing/2014/main" id="{43A88325-D356-23E0-72AA-FEE7670B0CFD}"/>
                  </a:ext>
                </a:extLst>
              </p:cNvPr>
              <p:cNvSpPr/>
              <p:nvPr/>
            </p:nvSpPr>
            <p:spPr>
              <a:xfrm>
                <a:off x="3413595" y="4903660"/>
                <a:ext cx="102885" cy="158597"/>
              </a:xfrm>
              <a:custGeom>
                <a:avLst/>
                <a:gdLst>
                  <a:gd name="connsiteX0" fmla="*/ 69955 w 102885"/>
                  <a:gd name="connsiteY0" fmla="*/ 141432 h 158597"/>
                  <a:gd name="connsiteX1" fmla="*/ 60284 w 102885"/>
                  <a:gd name="connsiteY1" fmla="*/ 150792 h 158597"/>
                  <a:gd name="connsiteX2" fmla="*/ 51873 w 102885"/>
                  <a:gd name="connsiteY2" fmla="*/ 158591 h 158597"/>
                  <a:gd name="connsiteX3" fmla="*/ 51860 w 102885"/>
                  <a:gd name="connsiteY3" fmla="*/ 158591 h 158597"/>
                  <a:gd name="connsiteX4" fmla="*/ 43593 w 102885"/>
                  <a:gd name="connsiteY4" fmla="*/ 150960 h 158597"/>
                  <a:gd name="connsiteX5" fmla="*/ 43593 w 102885"/>
                  <a:gd name="connsiteY5" fmla="*/ 150948 h 158597"/>
                  <a:gd name="connsiteX6" fmla="*/ 33765 w 102885"/>
                  <a:gd name="connsiteY6" fmla="*/ 142212 h 158597"/>
                  <a:gd name="connsiteX7" fmla="*/ 71 w 102885"/>
                  <a:gd name="connsiteY7" fmla="*/ 112886 h 158597"/>
                  <a:gd name="connsiteX8" fmla="*/ 7628 w 102885"/>
                  <a:gd name="connsiteY8" fmla="*/ 103114 h 158597"/>
                  <a:gd name="connsiteX9" fmla="*/ 9275 w 102885"/>
                  <a:gd name="connsiteY9" fmla="*/ 103059 h 158597"/>
                  <a:gd name="connsiteX10" fmla="*/ 22222 w 102885"/>
                  <a:gd name="connsiteY10" fmla="*/ 103059 h 158597"/>
                  <a:gd name="connsiteX11" fmla="*/ 33765 w 102885"/>
                  <a:gd name="connsiteY11" fmla="*/ 112730 h 158597"/>
                  <a:gd name="connsiteX12" fmla="*/ 50612 w 102885"/>
                  <a:gd name="connsiteY12" fmla="*/ 122558 h 158597"/>
                  <a:gd name="connsiteX13" fmla="*/ 68507 w 102885"/>
                  <a:gd name="connsiteY13" fmla="*/ 109657 h 158597"/>
                  <a:gd name="connsiteX14" fmla="*/ 68707 w 102885"/>
                  <a:gd name="connsiteY14" fmla="*/ 106959 h 158597"/>
                  <a:gd name="connsiteX15" fmla="*/ 59816 w 102885"/>
                  <a:gd name="connsiteY15" fmla="*/ 95415 h 158597"/>
                  <a:gd name="connsiteX16" fmla="*/ 37509 w 102885"/>
                  <a:gd name="connsiteY16" fmla="*/ 88552 h 158597"/>
                  <a:gd name="connsiteX17" fmla="*/ 10679 w 102885"/>
                  <a:gd name="connsiteY17" fmla="*/ 75761 h 158597"/>
                  <a:gd name="connsiteX18" fmla="*/ 1319 w 102885"/>
                  <a:gd name="connsiteY18" fmla="*/ 53766 h 158597"/>
                  <a:gd name="connsiteX19" fmla="*/ 33765 w 102885"/>
                  <a:gd name="connsiteY19" fmla="*/ 16796 h 158597"/>
                  <a:gd name="connsiteX20" fmla="*/ 43593 w 102885"/>
                  <a:gd name="connsiteY20" fmla="*/ 7281 h 158597"/>
                  <a:gd name="connsiteX21" fmla="*/ 53082 w 102885"/>
                  <a:gd name="connsiteY21" fmla="*/ 79 h 158597"/>
                  <a:gd name="connsiteX22" fmla="*/ 60284 w 102885"/>
                  <a:gd name="connsiteY22" fmla="*/ 7281 h 158597"/>
                  <a:gd name="connsiteX23" fmla="*/ 70111 w 102885"/>
                  <a:gd name="connsiteY23" fmla="*/ 16485 h 158597"/>
                  <a:gd name="connsiteX24" fmla="*/ 99281 w 102885"/>
                  <a:gd name="connsiteY24" fmla="*/ 43003 h 158597"/>
                  <a:gd name="connsiteX25" fmla="*/ 92403 w 102885"/>
                  <a:gd name="connsiteY25" fmla="*/ 52729 h 158597"/>
                  <a:gd name="connsiteX26" fmla="*/ 90390 w 102885"/>
                  <a:gd name="connsiteY26" fmla="*/ 52830 h 158597"/>
                  <a:gd name="connsiteX27" fmla="*/ 77131 w 102885"/>
                  <a:gd name="connsiteY27" fmla="*/ 52830 h 158597"/>
                  <a:gd name="connsiteX28" fmla="*/ 65119 w 102885"/>
                  <a:gd name="connsiteY28" fmla="*/ 43159 h 158597"/>
                  <a:gd name="connsiteX29" fmla="*/ 51392 w 102885"/>
                  <a:gd name="connsiteY29" fmla="*/ 35515 h 158597"/>
                  <a:gd name="connsiteX30" fmla="*/ 35799 w 102885"/>
                  <a:gd name="connsiteY30" fmla="*/ 48848 h 158597"/>
                  <a:gd name="connsiteX31" fmla="*/ 35793 w 102885"/>
                  <a:gd name="connsiteY31" fmla="*/ 48930 h 158597"/>
                  <a:gd name="connsiteX32" fmla="*/ 66991 w 102885"/>
                  <a:gd name="connsiteY32" fmla="*/ 66869 h 158597"/>
                  <a:gd name="connsiteX33" fmla="*/ 102869 w 102885"/>
                  <a:gd name="connsiteY33" fmla="*/ 102279 h 158597"/>
                  <a:gd name="connsiteX34" fmla="*/ 69955 w 102885"/>
                  <a:gd name="connsiteY34" fmla="*/ 141121 h 15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2885" h="158597">
                    <a:moveTo>
                      <a:pt x="69955" y="141432"/>
                    </a:moveTo>
                    <a:cubicBezTo>
                      <a:pt x="64651" y="142680"/>
                      <a:pt x="60284" y="146424"/>
                      <a:pt x="60284" y="150792"/>
                    </a:cubicBezTo>
                    <a:cubicBezTo>
                      <a:pt x="60115" y="155269"/>
                      <a:pt x="56350" y="158761"/>
                      <a:pt x="51873" y="158591"/>
                    </a:cubicBezTo>
                    <a:cubicBezTo>
                      <a:pt x="51868" y="158591"/>
                      <a:pt x="51865" y="158591"/>
                      <a:pt x="51860" y="158591"/>
                    </a:cubicBezTo>
                    <a:cubicBezTo>
                      <a:pt x="47471" y="158768"/>
                      <a:pt x="43769" y="155350"/>
                      <a:pt x="43593" y="150960"/>
                    </a:cubicBezTo>
                    <a:cubicBezTo>
                      <a:pt x="43593" y="150956"/>
                      <a:pt x="43593" y="150953"/>
                      <a:pt x="43593" y="150948"/>
                    </a:cubicBezTo>
                    <a:cubicBezTo>
                      <a:pt x="43593" y="146736"/>
                      <a:pt x="39069" y="143148"/>
                      <a:pt x="33765" y="142212"/>
                    </a:cubicBezTo>
                    <a:cubicBezTo>
                      <a:pt x="17099" y="141417"/>
                      <a:pt x="3158" y="129284"/>
                      <a:pt x="71" y="112886"/>
                    </a:cubicBezTo>
                    <a:cubicBezTo>
                      <a:pt x="-540" y="108101"/>
                      <a:pt x="2842" y="103725"/>
                      <a:pt x="7628" y="103114"/>
                    </a:cubicBezTo>
                    <a:cubicBezTo>
                      <a:pt x="8174" y="103043"/>
                      <a:pt x="8726" y="103025"/>
                      <a:pt x="9275" y="103059"/>
                    </a:cubicBezTo>
                    <a:lnTo>
                      <a:pt x="22222" y="103059"/>
                    </a:lnTo>
                    <a:cubicBezTo>
                      <a:pt x="27686" y="103616"/>
                      <a:pt x="32260" y="107447"/>
                      <a:pt x="33765" y="112730"/>
                    </a:cubicBezTo>
                    <a:cubicBezTo>
                      <a:pt x="36387" y="119546"/>
                      <a:pt x="43388" y="123629"/>
                      <a:pt x="50612" y="122558"/>
                    </a:cubicBezTo>
                    <a:cubicBezTo>
                      <a:pt x="59117" y="123937"/>
                      <a:pt x="67128" y="118160"/>
                      <a:pt x="68507" y="109657"/>
                    </a:cubicBezTo>
                    <a:cubicBezTo>
                      <a:pt x="68652" y="108765"/>
                      <a:pt x="68718" y="107862"/>
                      <a:pt x="68707" y="106959"/>
                    </a:cubicBezTo>
                    <a:cubicBezTo>
                      <a:pt x="68682" y="101547"/>
                      <a:pt x="65041" y="96821"/>
                      <a:pt x="59816" y="95415"/>
                    </a:cubicBezTo>
                    <a:cubicBezTo>
                      <a:pt x="54356" y="93076"/>
                      <a:pt x="48272" y="91984"/>
                      <a:pt x="37509" y="88552"/>
                    </a:cubicBezTo>
                    <a:cubicBezTo>
                      <a:pt x="27733" y="86313"/>
                      <a:pt x="18572" y="81946"/>
                      <a:pt x="10679" y="75761"/>
                    </a:cubicBezTo>
                    <a:cubicBezTo>
                      <a:pt x="4527" y="70126"/>
                      <a:pt x="1113" y="62105"/>
                      <a:pt x="1319" y="53766"/>
                    </a:cubicBezTo>
                    <a:cubicBezTo>
                      <a:pt x="961" y="34912"/>
                      <a:pt x="15025" y="18888"/>
                      <a:pt x="33765" y="16796"/>
                    </a:cubicBezTo>
                    <a:cubicBezTo>
                      <a:pt x="39069" y="15549"/>
                      <a:pt x="43593" y="11649"/>
                      <a:pt x="43593" y="7281"/>
                    </a:cubicBezTo>
                    <a:cubicBezTo>
                      <a:pt x="44224" y="2672"/>
                      <a:pt x="48472" y="-553"/>
                      <a:pt x="53082" y="79"/>
                    </a:cubicBezTo>
                    <a:cubicBezTo>
                      <a:pt x="56827" y="592"/>
                      <a:pt x="59770" y="3537"/>
                      <a:pt x="60284" y="7281"/>
                    </a:cubicBezTo>
                    <a:cubicBezTo>
                      <a:pt x="60284" y="11649"/>
                      <a:pt x="64651" y="15393"/>
                      <a:pt x="70111" y="16485"/>
                    </a:cubicBezTo>
                    <a:cubicBezTo>
                      <a:pt x="84573" y="18026"/>
                      <a:pt x="96372" y="28753"/>
                      <a:pt x="99281" y="43003"/>
                    </a:cubicBezTo>
                    <a:cubicBezTo>
                      <a:pt x="100067" y="47587"/>
                      <a:pt x="96988" y="51943"/>
                      <a:pt x="92403" y="52729"/>
                    </a:cubicBezTo>
                    <a:cubicBezTo>
                      <a:pt x="91739" y="52844"/>
                      <a:pt x="91062" y="52877"/>
                      <a:pt x="90390" y="52830"/>
                    </a:cubicBezTo>
                    <a:lnTo>
                      <a:pt x="77131" y="52830"/>
                    </a:lnTo>
                    <a:cubicBezTo>
                      <a:pt x="71618" y="52142"/>
                      <a:pt x="66968" y="48397"/>
                      <a:pt x="65119" y="43159"/>
                    </a:cubicBezTo>
                    <a:cubicBezTo>
                      <a:pt x="62708" y="37882"/>
                      <a:pt x="57147" y="34785"/>
                      <a:pt x="51392" y="35515"/>
                    </a:cubicBezTo>
                    <a:cubicBezTo>
                      <a:pt x="43404" y="34891"/>
                      <a:pt x="36423" y="40861"/>
                      <a:pt x="35799" y="48848"/>
                    </a:cubicBezTo>
                    <a:cubicBezTo>
                      <a:pt x="35798" y="48876"/>
                      <a:pt x="35795" y="48902"/>
                      <a:pt x="35793" y="48930"/>
                    </a:cubicBezTo>
                    <a:cubicBezTo>
                      <a:pt x="35793" y="59694"/>
                      <a:pt x="59036" y="64529"/>
                      <a:pt x="66991" y="66869"/>
                    </a:cubicBezTo>
                    <a:cubicBezTo>
                      <a:pt x="83994" y="72641"/>
                      <a:pt x="102869" y="77789"/>
                      <a:pt x="102869" y="102279"/>
                    </a:cubicBezTo>
                    <a:cubicBezTo>
                      <a:pt x="103446" y="121739"/>
                      <a:pt x="89245" y="138497"/>
                      <a:pt x="69955" y="141121"/>
                    </a:cubicBezTo>
                  </a:path>
                </a:pathLst>
              </a:custGeom>
              <a:solidFill>
                <a:srgbClr val="FFFFFF"/>
              </a:solidFill>
              <a:ln w="15541" cap="flat">
                <a:noFill/>
                <a:prstDash val="solid"/>
                <a:miter/>
              </a:ln>
            </p:spPr>
            <p:txBody>
              <a:bodyPr rtlCol="0" anchor="ctr"/>
              <a:lstStyle/>
              <a:p>
                <a:endParaRPr lang="en-US" sz="1351"/>
              </a:p>
            </p:txBody>
          </p:sp>
          <p:sp>
            <p:nvSpPr>
              <p:cNvPr id="40" name="Freeform 1054">
                <a:extLst>
                  <a:ext uri="{FF2B5EF4-FFF2-40B4-BE49-F238E27FC236}">
                    <a16:creationId xmlns:a16="http://schemas.microsoft.com/office/drawing/2014/main" id="{A6A72B00-96A5-9DBB-35DD-0679A669DBAB}"/>
                  </a:ext>
                </a:extLst>
              </p:cNvPr>
              <p:cNvSpPr/>
              <p:nvPr/>
            </p:nvSpPr>
            <p:spPr>
              <a:xfrm>
                <a:off x="3572152" y="4558248"/>
                <a:ext cx="132903" cy="588706"/>
              </a:xfrm>
              <a:custGeom>
                <a:avLst/>
                <a:gdLst>
                  <a:gd name="connsiteX0" fmla="*/ 0 w 132903"/>
                  <a:gd name="connsiteY0" fmla="*/ 588706 h 588706"/>
                  <a:gd name="connsiteX1" fmla="*/ 0 w 132903"/>
                  <a:gd name="connsiteY1" fmla="*/ 66452 h 588706"/>
                  <a:gd name="connsiteX2" fmla="*/ 66452 w 132903"/>
                  <a:gd name="connsiteY2" fmla="*/ 0 h 588706"/>
                  <a:gd name="connsiteX3" fmla="*/ 132904 w 132903"/>
                  <a:gd name="connsiteY3" fmla="*/ 66452 h 588706"/>
                  <a:gd name="connsiteX4" fmla="*/ 0 w 132903"/>
                  <a:gd name="connsiteY4" fmla="*/ 66452 h 58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03" h="588706">
                    <a:moveTo>
                      <a:pt x="0" y="588706"/>
                    </a:moveTo>
                    <a:lnTo>
                      <a:pt x="0" y="66452"/>
                    </a:lnTo>
                    <a:cubicBezTo>
                      <a:pt x="0" y="29751"/>
                      <a:pt x="29752" y="0"/>
                      <a:pt x="66452" y="0"/>
                    </a:cubicBezTo>
                    <a:cubicBezTo>
                      <a:pt x="103152" y="0"/>
                      <a:pt x="132904" y="29751"/>
                      <a:pt x="132904" y="66452"/>
                    </a:cubicBezTo>
                    <a:lnTo>
                      <a:pt x="0" y="66452"/>
                    </a:lnTo>
                  </a:path>
                </a:pathLst>
              </a:custGeom>
              <a:solidFill>
                <a:schemeClr val="tx2"/>
              </a:solidFill>
              <a:ln w="15541" cap="flat">
                <a:noFill/>
                <a:prstDash val="solid"/>
                <a:miter/>
              </a:ln>
            </p:spPr>
            <p:txBody>
              <a:bodyPr rtlCol="0" anchor="ctr"/>
              <a:lstStyle/>
              <a:p>
                <a:endParaRPr lang="en-US" sz="1351"/>
              </a:p>
            </p:txBody>
          </p:sp>
        </p:grpSp>
        <p:sp>
          <p:nvSpPr>
            <p:cNvPr id="41" name="Freeform 167">
              <a:extLst>
                <a:ext uri="{FF2B5EF4-FFF2-40B4-BE49-F238E27FC236}">
                  <a16:creationId xmlns:a16="http://schemas.microsoft.com/office/drawing/2014/main" id="{B2D8BF7C-8F6E-1CAB-0345-436C2F211EF4}"/>
                </a:ext>
              </a:extLst>
            </p:cNvPr>
            <p:cNvSpPr/>
            <p:nvPr/>
          </p:nvSpPr>
          <p:spPr>
            <a:xfrm>
              <a:off x="9335188" y="1030181"/>
              <a:ext cx="902760" cy="1319002"/>
            </a:xfrm>
            <a:custGeom>
              <a:avLst/>
              <a:gdLst>
                <a:gd name="connsiteX0" fmla="*/ 0 w 564074"/>
                <a:gd name="connsiteY0" fmla="*/ 282033 h 784924"/>
                <a:gd name="connsiteX1" fmla="*/ 281996 w 564074"/>
                <a:gd name="connsiteY1" fmla="*/ 0 h 784924"/>
                <a:gd name="connsiteX2" fmla="*/ 561658 w 564074"/>
                <a:gd name="connsiteY2" fmla="*/ 245524 h 784924"/>
                <a:gd name="connsiteX3" fmla="*/ 531978 w 564074"/>
                <a:gd name="connsiteY3" fmla="*/ 421238 h 784924"/>
                <a:gd name="connsiteX4" fmla="*/ 386324 w 564074"/>
                <a:gd name="connsiteY4" fmla="*/ 667787 h 784924"/>
                <a:gd name="connsiteX5" fmla="*/ 304394 w 564074"/>
                <a:gd name="connsiteY5" fmla="*/ 771054 h 784924"/>
                <a:gd name="connsiteX6" fmla="*/ 259161 w 564074"/>
                <a:gd name="connsiteY6" fmla="*/ 771054 h 784924"/>
                <a:gd name="connsiteX7" fmla="*/ 53293 w 564074"/>
                <a:gd name="connsiteY7" fmla="*/ 467134 h 784924"/>
                <a:gd name="connsiteX8" fmla="*/ 3034 w 564074"/>
                <a:gd name="connsiteY8" fmla="*/ 317118 h 784924"/>
                <a:gd name="connsiteX9" fmla="*/ 0 w 564074"/>
                <a:gd name="connsiteY9" fmla="*/ 282033 h 784924"/>
                <a:gd name="connsiteX10" fmla="*/ 160257 w 564074"/>
                <a:gd name="connsiteY10" fmla="*/ 279946 h 784924"/>
                <a:gd name="connsiteX11" fmla="*/ 283531 w 564074"/>
                <a:gd name="connsiteY11" fmla="*/ 402081 h 784924"/>
                <a:gd name="connsiteX12" fmla="*/ 405666 w 564074"/>
                <a:gd name="connsiteY12" fmla="*/ 278808 h 784924"/>
                <a:gd name="connsiteX13" fmla="*/ 282584 w 564074"/>
                <a:gd name="connsiteY13" fmla="*/ 156672 h 784924"/>
                <a:gd name="connsiteX14" fmla="*/ 160256 w 564074"/>
                <a:gd name="connsiteY14" fmla="*/ 279755 h 784924"/>
                <a:gd name="connsiteX15" fmla="*/ 160257 w 564074"/>
                <a:gd name="connsiteY15" fmla="*/ 279946 h 78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074" h="784924">
                  <a:moveTo>
                    <a:pt x="0" y="282033"/>
                  </a:moveTo>
                  <a:cubicBezTo>
                    <a:pt x="-10" y="126280"/>
                    <a:pt x="126244" y="9"/>
                    <a:pt x="281996" y="0"/>
                  </a:cubicBezTo>
                  <a:cubicBezTo>
                    <a:pt x="423650" y="-9"/>
                    <a:pt x="543328" y="105061"/>
                    <a:pt x="561658" y="245524"/>
                  </a:cubicBezTo>
                  <a:cubicBezTo>
                    <a:pt x="570288" y="307920"/>
                    <a:pt x="554736" y="365006"/>
                    <a:pt x="531978" y="421238"/>
                  </a:cubicBezTo>
                  <a:cubicBezTo>
                    <a:pt x="495754" y="510660"/>
                    <a:pt x="443504" y="590978"/>
                    <a:pt x="386324" y="667787"/>
                  </a:cubicBezTo>
                  <a:cubicBezTo>
                    <a:pt x="360152" y="703063"/>
                    <a:pt x="332178" y="737011"/>
                    <a:pt x="304394" y="771054"/>
                  </a:cubicBezTo>
                  <a:cubicBezTo>
                    <a:pt x="289127" y="790019"/>
                    <a:pt x="274428" y="789071"/>
                    <a:pt x="259161" y="771054"/>
                  </a:cubicBezTo>
                  <a:cubicBezTo>
                    <a:pt x="179886" y="677080"/>
                    <a:pt x="108008" y="577702"/>
                    <a:pt x="53293" y="467134"/>
                  </a:cubicBezTo>
                  <a:cubicBezTo>
                    <a:pt x="28629" y="420136"/>
                    <a:pt x="11662" y="369488"/>
                    <a:pt x="3034" y="317118"/>
                  </a:cubicBezTo>
                  <a:cubicBezTo>
                    <a:pt x="1328" y="305170"/>
                    <a:pt x="948" y="293791"/>
                    <a:pt x="0" y="282033"/>
                  </a:cubicBezTo>
                  <a:close/>
                  <a:moveTo>
                    <a:pt x="160257" y="279946"/>
                  </a:moveTo>
                  <a:cubicBezTo>
                    <a:pt x="160572" y="347714"/>
                    <a:pt x="215763" y="402396"/>
                    <a:pt x="283531" y="402081"/>
                  </a:cubicBezTo>
                  <a:cubicBezTo>
                    <a:pt x="351299" y="401766"/>
                    <a:pt x="405980" y="346575"/>
                    <a:pt x="405666" y="278808"/>
                  </a:cubicBezTo>
                  <a:cubicBezTo>
                    <a:pt x="405352" y="211115"/>
                    <a:pt x="350276" y="156463"/>
                    <a:pt x="282584" y="156672"/>
                  </a:cubicBezTo>
                  <a:cubicBezTo>
                    <a:pt x="214816" y="156880"/>
                    <a:pt x="160048" y="211987"/>
                    <a:pt x="160256" y="279755"/>
                  </a:cubicBezTo>
                  <a:cubicBezTo>
                    <a:pt x="160256" y="279818"/>
                    <a:pt x="160257" y="279883"/>
                    <a:pt x="160257" y="279946"/>
                  </a:cubicBezTo>
                  <a:close/>
                </a:path>
              </a:pathLst>
            </a:custGeom>
            <a:solidFill>
              <a:srgbClr val="43882A"/>
            </a:solidFill>
            <a:ln w="9462" cap="flat">
              <a:noFill/>
              <a:prstDash val="solid"/>
              <a:miter/>
            </a:ln>
          </p:spPr>
          <p:txBody>
            <a:bodyPr rtlCol="0" anchor="ctr"/>
            <a:lstStyle/>
            <a:p>
              <a:endParaRPr lang="en-US" sz="1351" dirty="0"/>
            </a:p>
          </p:txBody>
        </p:sp>
      </p:grpSp>
      <p:grpSp>
        <p:nvGrpSpPr>
          <p:cNvPr id="67" name="Graphic 14">
            <a:extLst>
              <a:ext uri="{FF2B5EF4-FFF2-40B4-BE49-F238E27FC236}">
                <a16:creationId xmlns:a16="http://schemas.microsoft.com/office/drawing/2014/main" id="{2DF3F006-D1C8-5FD0-03F5-1BA116945607}"/>
              </a:ext>
            </a:extLst>
          </p:cNvPr>
          <p:cNvGrpSpPr/>
          <p:nvPr/>
        </p:nvGrpSpPr>
        <p:grpSpPr>
          <a:xfrm>
            <a:off x="2731111" y="3553349"/>
            <a:ext cx="1595891" cy="1554007"/>
            <a:chOff x="423563" y="5097945"/>
            <a:chExt cx="733483" cy="647349"/>
          </a:xfrm>
        </p:grpSpPr>
        <p:sp>
          <p:nvSpPr>
            <p:cNvPr id="68" name="Freeform 16">
              <a:extLst>
                <a:ext uri="{FF2B5EF4-FFF2-40B4-BE49-F238E27FC236}">
                  <a16:creationId xmlns:a16="http://schemas.microsoft.com/office/drawing/2014/main" id="{8D746C15-E62F-5D5A-98AE-E2F6FAFB72FA}"/>
                </a:ext>
              </a:extLst>
            </p:cNvPr>
            <p:cNvSpPr/>
            <p:nvPr/>
          </p:nvSpPr>
          <p:spPr>
            <a:xfrm>
              <a:off x="556379" y="5468625"/>
              <a:ext cx="84922" cy="111932"/>
            </a:xfrm>
            <a:custGeom>
              <a:avLst/>
              <a:gdLst>
                <a:gd name="connsiteX0" fmla="*/ 0 w 84922"/>
                <a:gd name="connsiteY0" fmla="*/ 0 h 111932"/>
                <a:gd name="connsiteX1" fmla="*/ 84923 w 84922"/>
                <a:gd name="connsiteY1" fmla="*/ 0 h 111932"/>
                <a:gd name="connsiteX2" fmla="*/ 84923 w 84922"/>
                <a:gd name="connsiteY2" fmla="*/ 111933 h 111932"/>
                <a:gd name="connsiteX3" fmla="*/ 0 w 84922"/>
                <a:gd name="connsiteY3" fmla="*/ 111933 h 111932"/>
              </a:gdLst>
              <a:ahLst/>
              <a:cxnLst>
                <a:cxn ang="0">
                  <a:pos x="connsiteX0" y="connsiteY0"/>
                </a:cxn>
                <a:cxn ang="0">
                  <a:pos x="connsiteX1" y="connsiteY1"/>
                </a:cxn>
                <a:cxn ang="0">
                  <a:pos x="connsiteX2" y="connsiteY2"/>
                </a:cxn>
                <a:cxn ang="0">
                  <a:pos x="connsiteX3" y="connsiteY3"/>
                </a:cxn>
              </a:cxnLst>
              <a:rect l="l" t="t" r="r" b="b"/>
              <a:pathLst>
                <a:path w="84922" h="111932">
                  <a:moveTo>
                    <a:pt x="0" y="0"/>
                  </a:moveTo>
                  <a:lnTo>
                    <a:pt x="84923" y="0"/>
                  </a:lnTo>
                  <a:lnTo>
                    <a:pt x="84923" y="111933"/>
                  </a:lnTo>
                  <a:lnTo>
                    <a:pt x="0" y="111933"/>
                  </a:lnTo>
                  <a:close/>
                </a:path>
              </a:pathLst>
            </a:custGeom>
            <a:solidFill>
              <a:srgbClr val="0076BB"/>
            </a:solidFill>
            <a:ln w="21936" cap="flat">
              <a:noFill/>
              <a:prstDash val="solid"/>
              <a:miter/>
            </a:ln>
          </p:spPr>
          <p:txBody>
            <a:bodyPr rtlCol="0" anchor="ctr"/>
            <a:lstStyle/>
            <a:p>
              <a:endParaRPr lang="en-US" sz="1351"/>
            </a:p>
          </p:txBody>
        </p:sp>
        <p:sp>
          <p:nvSpPr>
            <p:cNvPr id="69" name="Freeform 17">
              <a:extLst>
                <a:ext uri="{FF2B5EF4-FFF2-40B4-BE49-F238E27FC236}">
                  <a16:creationId xmlns:a16="http://schemas.microsoft.com/office/drawing/2014/main" id="{7DB2311C-1C6C-CC55-E0EA-525246B09751}"/>
                </a:ext>
              </a:extLst>
            </p:cNvPr>
            <p:cNvSpPr/>
            <p:nvPr/>
          </p:nvSpPr>
          <p:spPr>
            <a:xfrm>
              <a:off x="676113" y="5389588"/>
              <a:ext cx="84922" cy="190969"/>
            </a:xfrm>
            <a:custGeom>
              <a:avLst/>
              <a:gdLst>
                <a:gd name="connsiteX0" fmla="*/ 0 w 84922"/>
                <a:gd name="connsiteY0" fmla="*/ 0 h 190969"/>
                <a:gd name="connsiteX1" fmla="*/ 84923 w 84922"/>
                <a:gd name="connsiteY1" fmla="*/ 0 h 190969"/>
                <a:gd name="connsiteX2" fmla="*/ 84923 w 84922"/>
                <a:gd name="connsiteY2" fmla="*/ 190970 h 190969"/>
                <a:gd name="connsiteX3" fmla="*/ 0 w 84922"/>
                <a:gd name="connsiteY3" fmla="*/ 190970 h 190969"/>
              </a:gdLst>
              <a:ahLst/>
              <a:cxnLst>
                <a:cxn ang="0">
                  <a:pos x="connsiteX0" y="connsiteY0"/>
                </a:cxn>
                <a:cxn ang="0">
                  <a:pos x="connsiteX1" y="connsiteY1"/>
                </a:cxn>
                <a:cxn ang="0">
                  <a:pos x="connsiteX2" y="connsiteY2"/>
                </a:cxn>
                <a:cxn ang="0">
                  <a:pos x="connsiteX3" y="connsiteY3"/>
                </a:cxn>
              </a:cxnLst>
              <a:rect l="l" t="t" r="r" b="b"/>
              <a:pathLst>
                <a:path w="84922" h="190969">
                  <a:moveTo>
                    <a:pt x="0" y="0"/>
                  </a:moveTo>
                  <a:lnTo>
                    <a:pt x="84923" y="0"/>
                  </a:lnTo>
                  <a:lnTo>
                    <a:pt x="84923" y="190970"/>
                  </a:lnTo>
                  <a:lnTo>
                    <a:pt x="0" y="190970"/>
                  </a:lnTo>
                  <a:close/>
                </a:path>
              </a:pathLst>
            </a:custGeom>
            <a:solidFill>
              <a:srgbClr val="0076BB"/>
            </a:solidFill>
            <a:ln w="21936" cap="flat">
              <a:noFill/>
              <a:prstDash val="solid"/>
              <a:miter/>
            </a:ln>
          </p:spPr>
          <p:txBody>
            <a:bodyPr rtlCol="0" anchor="ctr"/>
            <a:lstStyle/>
            <a:p>
              <a:endParaRPr lang="en-US" sz="1351"/>
            </a:p>
          </p:txBody>
        </p:sp>
        <p:sp>
          <p:nvSpPr>
            <p:cNvPr id="70" name="Freeform 18">
              <a:extLst>
                <a:ext uri="{FF2B5EF4-FFF2-40B4-BE49-F238E27FC236}">
                  <a16:creationId xmlns:a16="http://schemas.microsoft.com/office/drawing/2014/main" id="{FBB66840-40A0-11F4-32A1-69E207F4D9EF}"/>
                </a:ext>
              </a:extLst>
            </p:cNvPr>
            <p:cNvSpPr/>
            <p:nvPr/>
          </p:nvSpPr>
          <p:spPr>
            <a:xfrm>
              <a:off x="796069" y="5443015"/>
              <a:ext cx="84922" cy="137763"/>
            </a:xfrm>
            <a:custGeom>
              <a:avLst/>
              <a:gdLst>
                <a:gd name="connsiteX0" fmla="*/ 0 w 84922"/>
                <a:gd name="connsiteY0" fmla="*/ 0 h 137763"/>
                <a:gd name="connsiteX1" fmla="*/ 84923 w 84922"/>
                <a:gd name="connsiteY1" fmla="*/ 0 h 137763"/>
                <a:gd name="connsiteX2" fmla="*/ 84923 w 84922"/>
                <a:gd name="connsiteY2" fmla="*/ 137763 h 137763"/>
                <a:gd name="connsiteX3" fmla="*/ 0 w 84922"/>
                <a:gd name="connsiteY3" fmla="*/ 137763 h 137763"/>
              </a:gdLst>
              <a:ahLst/>
              <a:cxnLst>
                <a:cxn ang="0">
                  <a:pos x="connsiteX0" y="connsiteY0"/>
                </a:cxn>
                <a:cxn ang="0">
                  <a:pos x="connsiteX1" y="connsiteY1"/>
                </a:cxn>
                <a:cxn ang="0">
                  <a:pos x="connsiteX2" y="connsiteY2"/>
                </a:cxn>
                <a:cxn ang="0">
                  <a:pos x="connsiteX3" y="connsiteY3"/>
                </a:cxn>
              </a:cxnLst>
              <a:rect l="l" t="t" r="r" b="b"/>
              <a:pathLst>
                <a:path w="84922" h="137763">
                  <a:moveTo>
                    <a:pt x="0" y="0"/>
                  </a:moveTo>
                  <a:lnTo>
                    <a:pt x="84923" y="0"/>
                  </a:lnTo>
                  <a:lnTo>
                    <a:pt x="84923" y="137763"/>
                  </a:lnTo>
                  <a:lnTo>
                    <a:pt x="0" y="137763"/>
                  </a:lnTo>
                  <a:close/>
                </a:path>
              </a:pathLst>
            </a:custGeom>
            <a:solidFill>
              <a:srgbClr val="0076BB"/>
            </a:solidFill>
            <a:ln w="21936" cap="flat">
              <a:noFill/>
              <a:prstDash val="solid"/>
              <a:miter/>
            </a:ln>
          </p:spPr>
          <p:txBody>
            <a:bodyPr rtlCol="0" anchor="ctr"/>
            <a:lstStyle/>
            <a:p>
              <a:endParaRPr lang="en-US" sz="1351"/>
            </a:p>
          </p:txBody>
        </p:sp>
        <p:sp>
          <p:nvSpPr>
            <p:cNvPr id="71" name="Freeform 19">
              <a:extLst>
                <a:ext uri="{FF2B5EF4-FFF2-40B4-BE49-F238E27FC236}">
                  <a16:creationId xmlns:a16="http://schemas.microsoft.com/office/drawing/2014/main" id="{2F33EDAA-B165-086F-C528-34672927C616}"/>
                </a:ext>
              </a:extLst>
            </p:cNvPr>
            <p:cNvSpPr/>
            <p:nvPr/>
          </p:nvSpPr>
          <p:spPr>
            <a:xfrm>
              <a:off x="914030" y="5290460"/>
              <a:ext cx="84922" cy="290097"/>
            </a:xfrm>
            <a:custGeom>
              <a:avLst/>
              <a:gdLst>
                <a:gd name="connsiteX0" fmla="*/ 0 w 84922"/>
                <a:gd name="connsiteY0" fmla="*/ 0 h 290097"/>
                <a:gd name="connsiteX1" fmla="*/ 84923 w 84922"/>
                <a:gd name="connsiteY1" fmla="*/ 0 h 290097"/>
                <a:gd name="connsiteX2" fmla="*/ 84923 w 84922"/>
                <a:gd name="connsiteY2" fmla="*/ 290098 h 290097"/>
                <a:gd name="connsiteX3" fmla="*/ 0 w 84922"/>
                <a:gd name="connsiteY3" fmla="*/ 290098 h 290097"/>
              </a:gdLst>
              <a:ahLst/>
              <a:cxnLst>
                <a:cxn ang="0">
                  <a:pos x="connsiteX0" y="connsiteY0"/>
                </a:cxn>
                <a:cxn ang="0">
                  <a:pos x="connsiteX1" y="connsiteY1"/>
                </a:cxn>
                <a:cxn ang="0">
                  <a:pos x="connsiteX2" y="connsiteY2"/>
                </a:cxn>
                <a:cxn ang="0">
                  <a:pos x="connsiteX3" y="connsiteY3"/>
                </a:cxn>
              </a:cxnLst>
              <a:rect l="l" t="t" r="r" b="b"/>
              <a:pathLst>
                <a:path w="84922" h="290097">
                  <a:moveTo>
                    <a:pt x="0" y="0"/>
                  </a:moveTo>
                  <a:lnTo>
                    <a:pt x="84923" y="0"/>
                  </a:lnTo>
                  <a:lnTo>
                    <a:pt x="84923" y="290098"/>
                  </a:lnTo>
                  <a:lnTo>
                    <a:pt x="0" y="290098"/>
                  </a:lnTo>
                  <a:close/>
                </a:path>
              </a:pathLst>
            </a:custGeom>
            <a:solidFill>
              <a:srgbClr val="0076BB"/>
            </a:solidFill>
            <a:ln w="21936" cap="flat">
              <a:noFill/>
              <a:prstDash val="solid"/>
              <a:miter/>
            </a:ln>
          </p:spPr>
          <p:txBody>
            <a:bodyPr rtlCol="0" anchor="ctr"/>
            <a:lstStyle/>
            <a:p>
              <a:endParaRPr lang="en-US" sz="1351"/>
            </a:p>
          </p:txBody>
        </p:sp>
        <p:sp>
          <p:nvSpPr>
            <p:cNvPr id="72" name="Freeform 20">
              <a:extLst>
                <a:ext uri="{FF2B5EF4-FFF2-40B4-BE49-F238E27FC236}">
                  <a16:creationId xmlns:a16="http://schemas.microsoft.com/office/drawing/2014/main" id="{518402F3-1E13-39DA-2CEC-8AC42BCEA3F8}"/>
                </a:ext>
              </a:extLst>
            </p:cNvPr>
            <p:cNvSpPr/>
            <p:nvPr/>
          </p:nvSpPr>
          <p:spPr>
            <a:xfrm>
              <a:off x="543297" y="5097945"/>
              <a:ext cx="442795" cy="330499"/>
            </a:xfrm>
            <a:custGeom>
              <a:avLst/>
              <a:gdLst>
                <a:gd name="connsiteX0" fmla="*/ 418849 w 442795"/>
                <a:gd name="connsiteY0" fmla="*/ 157191 h 330499"/>
                <a:gd name="connsiteX1" fmla="*/ 442795 w 442795"/>
                <a:gd name="connsiteY1" fmla="*/ 0 h 330499"/>
                <a:gd name="connsiteX2" fmla="*/ 289136 w 442795"/>
                <a:gd name="connsiteY2" fmla="*/ 37090 h 330499"/>
                <a:gd name="connsiteX3" fmla="*/ 329048 w 442795"/>
                <a:gd name="connsiteY3" fmla="*/ 76609 h 330499"/>
                <a:gd name="connsiteX4" fmla="*/ 235034 w 442795"/>
                <a:gd name="connsiteY4" fmla="*/ 172425 h 330499"/>
                <a:gd name="connsiteX5" fmla="*/ 170732 w 442795"/>
                <a:gd name="connsiteY5" fmla="*/ 109063 h 330499"/>
                <a:gd name="connsiteX6" fmla="*/ 0 w 442795"/>
                <a:gd name="connsiteY6" fmla="*/ 280604 h 330499"/>
                <a:gd name="connsiteX7" fmla="*/ 50555 w 442795"/>
                <a:gd name="connsiteY7" fmla="*/ 330499 h 330499"/>
                <a:gd name="connsiteX8" fmla="*/ 173837 w 442795"/>
                <a:gd name="connsiteY8" fmla="*/ 206424 h 330499"/>
                <a:gd name="connsiteX9" fmla="*/ 239469 w 442795"/>
                <a:gd name="connsiteY9" fmla="*/ 271111 h 330499"/>
                <a:gd name="connsiteX10" fmla="*/ 384702 w 442795"/>
                <a:gd name="connsiteY10" fmla="*/ 124958 h 330499"/>
                <a:gd name="connsiteX11" fmla="*/ 418849 w 442795"/>
                <a:gd name="connsiteY11" fmla="*/ 157191 h 33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795" h="330499">
                  <a:moveTo>
                    <a:pt x="418849" y="157191"/>
                  </a:moveTo>
                  <a:lnTo>
                    <a:pt x="442795" y="0"/>
                  </a:lnTo>
                  <a:lnTo>
                    <a:pt x="289136" y="37090"/>
                  </a:lnTo>
                  <a:lnTo>
                    <a:pt x="329048" y="76609"/>
                  </a:lnTo>
                  <a:lnTo>
                    <a:pt x="235034" y="172425"/>
                  </a:lnTo>
                  <a:lnTo>
                    <a:pt x="170732" y="109063"/>
                  </a:lnTo>
                  <a:lnTo>
                    <a:pt x="0" y="280604"/>
                  </a:lnTo>
                  <a:lnTo>
                    <a:pt x="50555" y="330499"/>
                  </a:lnTo>
                  <a:lnTo>
                    <a:pt x="173837" y="206424"/>
                  </a:lnTo>
                  <a:lnTo>
                    <a:pt x="239469" y="271111"/>
                  </a:lnTo>
                  <a:lnTo>
                    <a:pt x="384702" y="124958"/>
                  </a:lnTo>
                  <a:lnTo>
                    <a:pt x="418849" y="157191"/>
                  </a:lnTo>
                  <a:close/>
                </a:path>
              </a:pathLst>
            </a:custGeom>
            <a:solidFill>
              <a:srgbClr val="43922A"/>
            </a:solidFill>
            <a:ln w="21936" cap="flat">
              <a:noFill/>
              <a:prstDash val="solid"/>
              <a:miter/>
            </a:ln>
          </p:spPr>
          <p:txBody>
            <a:bodyPr rtlCol="0" anchor="ctr"/>
            <a:lstStyle/>
            <a:p>
              <a:endParaRPr lang="en-US" sz="1351" dirty="0"/>
            </a:p>
          </p:txBody>
        </p:sp>
        <p:sp>
          <p:nvSpPr>
            <p:cNvPr id="73" name="Freeform 21">
              <a:extLst>
                <a:ext uri="{FF2B5EF4-FFF2-40B4-BE49-F238E27FC236}">
                  <a16:creationId xmlns:a16="http://schemas.microsoft.com/office/drawing/2014/main" id="{477FD1AC-404A-0D90-1420-EBAFA149003A}"/>
                </a:ext>
              </a:extLst>
            </p:cNvPr>
            <p:cNvSpPr/>
            <p:nvPr/>
          </p:nvSpPr>
          <p:spPr>
            <a:xfrm>
              <a:off x="423563" y="5502624"/>
              <a:ext cx="733483" cy="242670"/>
            </a:xfrm>
            <a:custGeom>
              <a:avLst/>
              <a:gdLst>
                <a:gd name="connsiteX0" fmla="*/ 0 w 733483"/>
                <a:gd name="connsiteY0" fmla="*/ 173970 h 242670"/>
                <a:gd name="connsiteX1" fmla="*/ 0 w 733483"/>
                <a:gd name="connsiteY1" fmla="*/ 53648 h 242670"/>
                <a:gd name="connsiteX2" fmla="*/ 22173 w 733483"/>
                <a:gd name="connsiteY2" fmla="*/ 56960 h 242670"/>
                <a:gd name="connsiteX3" fmla="*/ 93570 w 733483"/>
                <a:gd name="connsiteY3" fmla="*/ 42389 h 242670"/>
                <a:gd name="connsiteX4" fmla="*/ 223948 w 733483"/>
                <a:gd name="connsiteY4" fmla="*/ 0 h 242670"/>
                <a:gd name="connsiteX5" fmla="*/ 294014 w 733483"/>
                <a:gd name="connsiteY5" fmla="*/ 20532 h 242670"/>
                <a:gd name="connsiteX6" fmla="*/ 427053 w 733483"/>
                <a:gd name="connsiteY6" fmla="*/ 53869 h 242670"/>
                <a:gd name="connsiteX7" fmla="*/ 493572 w 733483"/>
                <a:gd name="connsiteY7" fmla="*/ 56077 h 242670"/>
                <a:gd name="connsiteX8" fmla="*/ 521288 w 733483"/>
                <a:gd name="connsiteY8" fmla="*/ 65570 h 242670"/>
                <a:gd name="connsiteX9" fmla="*/ 537253 w 733483"/>
                <a:gd name="connsiteY9" fmla="*/ 97362 h 242670"/>
                <a:gd name="connsiteX10" fmla="*/ 512197 w 733483"/>
                <a:gd name="connsiteY10" fmla="*/ 116790 h 242670"/>
                <a:gd name="connsiteX11" fmla="*/ 363194 w 733483"/>
                <a:gd name="connsiteY11" fmla="*/ 115244 h 242670"/>
                <a:gd name="connsiteX12" fmla="*/ 282263 w 733483"/>
                <a:gd name="connsiteY12" fmla="*/ 139750 h 242670"/>
                <a:gd name="connsiteX13" fmla="*/ 498228 w 733483"/>
                <a:gd name="connsiteY13" fmla="*/ 136218 h 242670"/>
                <a:gd name="connsiteX14" fmla="*/ 531931 w 733483"/>
                <a:gd name="connsiteY14" fmla="*/ 131361 h 242670"/>
                <a:gd name="connsiteX15" fmla="*/ 550556 w 733483"/>
                <a:gd name="connsiteY15" fmla="*/ 119218 h 242670"/>
                <a:gd name="connsiteX16" fmla="*/ 586698 w 733483"/>
                <a:gd name="connsiteY16" fmla="*/ 86544 h 242670"/>
                <a:gd name="connsiteX17" fmla="*/ 640801 w 733483"/>
                <a:gd name="connsiteY17" fmla="*/ 60934 h 242670"/>
                <a:gd name="connsiteX18" fmla="*/ 720402 w 733483"/>
                <a:gd name="connsiteY18" fmla="*/ 68882 h 242670"/>
                <a:gd name="connsiteX19" fmla="*/ 733484 w 733483"/>
                <a:gd name="connsiteY19" fmla="*/ 74843 h 242670"/>
                <a:gd name="connsiteX20" fmla="*/ 718406 w 733483"/>
                <a:gd name="connsiteY20" fmla="*/ 86102 h 242670"/>
                <a:gd name="connsiteX21" fmla="*/ 566964 w 733483"/>
                <a:gd name="connsiteY21" fmla="*/ 179931 h 242670"/>
                <a:gd name="connsiteX22" fmla="*/ 494237 w 733483"/>
                <a:gd name="connsiteY22" fmla="*/ 209957 h 242670"/>
                <a:gd name="connsiteX23" fmla="*/ 407097 w 733483"/>
                <a:gd name="connsiteY23" fmla="*/ 238216 h 242670"/>
                <a:gd name="connsiteX24" fmla="*/ 350999 w 733483"/>
                <a:gd name="connsiteY24" fmla="*/ 240865 h 242670"/>
                <a:gd name="connsiteX25" fmla="*/ 95344 w 733483"/>
                <a:gd name="connsiteY25" fmla="*/ 182139 h 242670"/>
                <a:gd name="connsiteX26" fmla="*/ 0 w 733483"/>
                <a:gd name="connsiteY26" fmla="*/ 173970 h 24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3483" h="242670">
                  <a:moveTo>
                    <a:pt x="0" y="173970"/>
                  </a:moveTo>
                  <a:lnTo>
                    <a:pt x="0" y="53648"/>
                  </a:lnTo>
                  <a:lnTo>
                    <a:pt x="22173" y="56960"/>
                  </a:lnTo>
                  <a:cubicBezTo>
                    <a:pt x="46971" y="61684"/>
                    <a:pt x="72639" y="56445"/>
                    <a:pt x="93570" y="42389"/>
                  </a:cubicBezTo>
                  <a:cubicBezTo>
                    <a:pt x="131438" y="14896"/>
                    <a:pt x="177081" y="55"/>
                    <a:pt x="223948" y="0"/>
                  </a:cubicBezTo>
                  <a:cubicBezTo>
                    <a:pt x="248753" y="318"/>
                    <a:pt x="272992" y="7420"/>
                    <a:pt x="294014" y="20532"/>
                  </a:cubicBezTo>
                  <a:cubicBezTo>
                    <a:pt x="333451" y="45959"/>
                    <a:pt x="380228" y="57680"/>
                    <a:pt x="427053" y="53869"/>
                  </a:cubicBezTo>
                  <a:cubicBezTo>
                    <a:pt x="449250" y="53264"/>
                    <a:pt x="471463" y="54001"/>
                    <a:pt x="493572" y="56077"/>
                  </a:cubicBezTo>
                  <a:cubicBezTo>
                    <a:pt x="503572" y="56324"/>
                    <a:pt x="513252" y="59638"/>
                    <a:pt x="521288" y="65570"/>
                  </a:cubicBezTo>
                  <a:cubicBezTo>
                    <a:pt x="530417" y="73805"/>
                    <a:pt x="536113" y="85148"/>
                    <a:pt x="537253" y="97362"/>
                  </a:cubicBezTo>
                  <a:cubicBezTo>
                    <a:pt x="532780" y="107672"/>
                    <a:pt x="523332" y="114997"/>
                    <a:pt x="512197" y="116790"/>
                  </a:cubicBezTo>
                  <a:cubicBezTo>
                    <a:pt x="462529" y="118114"/>
                    <a:pt x="412862" y="117600"/>
                    <a:pt x="363194" y="115244"/>
                  </a:cubicBezTo>
                  <a:cubicBezTo>
                    <a:pt x="333975" y="111928"/>
                    <a:pt x="304682" y="120799"/>
                    <a:pt x="282263" y="139750"/>
                  </a:cubicBezTo>
                  <a:cubicBezTo>
                    <a:pt x="354103" y="114803"/>
                    <a:pt x="426387" y="145932"/>
                    <a:pt x="498228" y="136218"/>
                  </a:cubicBezTo>
                  <a:cubicBezTo>
                    <a:pt x="509574" y="135498"/>
                    <a:pt x="520844" y="133873"/>
                    <a:pt x="531931" y="131361"/>
                  </a:cubicBezTo>
                  <a:cubicBezTo>
                    <a:pt x="539026" y="129374"/>
                    <a:pt x="549669" y="124296"/>
                    <a:pt x="550556" y="119218"/>
                  </a:cubicBezTo>
                  <a:cubicBezTo>
                    <a:pt x="554326" y="97141"/>
                    <a:pt x="571621" y="93829"/>
                    <a:pt x="586698" y="86544"/>
                  </a:cubicBezTo>
                  <a:cubicBezTo>
                    <a:pt x="601776" y="79258"/>
                    <a:pt x="623506" y="70648"/>
                    <a:pt x="640801" y="60934"/>
                  </a:cubicBezTo>
                  <a:cubicBezTo>
                    <a:pt x="665297" y="42300"/>
                    <a:pt x="700109" y="45775"/>
                    <a:pt x="720402" y="68882"/>
                  </a:cubicBezTo>
                  <a:cubicBezTo>
                    <a:pt x="722841" y="71531"/>
                    <a:pt x="727497" y="72193"/>
                    <a:pt x="733484" y="74843"/>
                  </a:cubicBezTo>
                  <a:cubicBezTo>
                    <a:pt x="727054" y="79700"/>
                    <a:pt x="722841" y="83232"/>
                    <a:pt x="718406" y="86102"/>
                  </a:cubicBezTo>
                  <a:cubicBezTo>
                    <a:pt x="668073" y="117673"/>
                    <a:pt x="618184" y="150127"/>
                    <a:pt x="566964" y="179931"/>
                  </a:cubicBezTo>
                  <a:cubicBezTo>
                    <a:pt x="543661" y="192061"/>
                    <a:pt x="519323" y="202110"/>
                    <a:pt x="494237" y="209957"/>
                  </a:cubicBezTo>
                  <a:cubicBezTo>
                    <a:pt x="465722" y="220929"/>
                    <a:pt x="436634" y="230363"/>
                    <a:pt x="407097" y="238216"/>
                  </a:cubicBezTo>
                  <a:cubicBezTo>
                    <a:pt x="388800" y="243064"/>
                    <a:pt x="369675" y="243967"/>
                    <a:pt x="350999" y="240865"/>
                  </a:cubicBezTo>
                  <a:cubicBezTo>
                    <a:pt x="264303" y="222320"/>
                    <a:pt x="180267" y="200242"/>
                    <a:pt x="95344" y="182139"/>
                  </a:cubicBezTo>
                  <a:cubicBezTo>
                    <a:pt x="63766" y="177432"/>
                    <a:pt x="31922" y="174705"/>
                    <a:pt x="0" y="173970"/>
                  </a:cubicBezTo>
                  <a:close/>
                </a:path>
              </a:pathLst>
            </a:custGeom>
            <a:solidFill>
              <a:srgbClr val="173963"/>
            </a:solidFill>
            <a:ln w="21936" cap="flat">
              <a:noFill/>
              <a:prstDash val="solid"/>
              <a:miter/>
            </a:ln>
          </p:spPr>
          <p:txBody>
            <a:bodyPr rtlCol="0" anchor="ctr"/>
            <a:lstStyle/>
            <a:p>
              <a:endParaRPr lang="en-US" sz="1351" dirty="0"/>
            </a:p>
          </p:txBody>
        </p:sp>
      </p:grpSp>
      <p:sp>
        <p:nvSpPr>
          <p:cNvPr id="81" name="Freeform 31">
            <a:extLst>
              <a:ext uri="{FF2B5EF4-FFF2-40B4-BE49-F238E27FC236}">
                <a16:creationId xmlns:a16="http://schemas.microsoft.com/office/drawing/2014/main" id="{758FF899-8F4D-4EFB-DCC6-CB04DBE7D825}"/>
              </a:ext>
            </a:extLst>
          </p:cNvPr>
          <p:cNvSpPr/>
          <p:nvPr/>
        </p:nvSpPr>
        <p:spPr>
          <a:xfrm>
            <a:off x="7228047" y="4161706"/>
            <a:ext cx="198643" cy="337292"/>
          </a:xfrm>
          <a:custGeom>
            <a:avLst/>
            <a:gdLst>
              <a:gd name="connsiteX0" fmla="*/ 0 w 119636"/>
              <a:gd name="connsiteY0" fmla="*/ 0 h 204292"/>
              <a:gd name="connsiteX1" fmla="*/ 119636 w 119636"/>
              <a:gd name="connsiteY1" fmla="*/ 0 h 204292"/>
              <a:gd name="connsiteX2" fmla="*/ 119636 w 119636"/>
              <a:gd name="connsiteY2" fmla="*/ 204293 h 204292"/>
              <a:gd name="connsiteX3" fmla="*/ 0 w 119636"/>
              <a:gd name="connsiteY3" fmla="*/ 204293 h 204292"/>
            </a:gdLst>
            <a:ahLst/>
            <a:cxnLst>
              <a:cxn ang="0">
                <a:pos x="connsiteX0" y="connsiteY0"/>
              </a:cxn>
              <a:cxn ang="0">
                <a:pos x="connsiteX1" y="connsiteY1"/>
              </a:cxn>
              <a:cxn ang="0">
                <a:pos x="connsiteX2" y="connsiteY2"/>
              </a:cxn>
              <a:cxn ang="0">
                <a:pos x="connsiteX3" y="connsiteY3"/>
              </a:cxn>
            </a:cxnLst>
            <a:rect l="l" t="t" r="r" b="b"/>
            <a:pathLst>
              <a:path w="119636" h="204292">
                <a:moveTo>
                  <a:pt x="0" y="0"/>
                </a:moveTo>
                <a:lnTo>
                  <a:pt x="119636" y="0"/>
                </a:lnTo>
                <a:lnTo>
                  <a:pt x="119636" y="204293"/>
                </a:lnTo>
                <a:lnTo>
                  <a:pt x="0" y="204293"/>
                </a:lnTo>
                <a:close/>
              </a:path>
            </a:pathLst>
          </a:custGeom>
          <a:solidFill>
            <a:srgbClr val="FFFFFF"/>
          </a:solidFill>
          <a:ln w="19916" cap="flat">
            <a:noFill/>
            <a:prstDash val="solid"/>
            <a:miter/>
          </a:ln>
        </p:spPr>
        <p:txBody>
          <a:bodyPr rtlCol="0" anchor="ctr"/>
          <a:lstStyle/>
          <a:p>
            <a:endParaRPr lang="en-US" sz="1351"/>
          </a:p>
        </p:txBody>
      </p:sp>
      <p:grpSp>
        <p:nvGrpSpPr>
          <p:cNvPr id="85" name="Graphic 25">
            <a:extLst>
              <a:ext uri="{FF2B5EF4-FFF2-40B4-BE49-F238E27FC236}">
                <a16:creationId xmlns:a16="http://schemas.microsoft.com/office/drawing/2014/main" id="{2C0C50D6-B533-7A2D-C898-35CD56FBD2D9}"/>
              </a:ext>
            </a:extLst>
          </p:cNvPr>
          <p:cNvGrpSpPr/>
          <p:nvPr/>
        </p:nvGrpSpPr>
        <p:grpSpPr>
          <a:xfrm>
            <a:off x="6151534" y="3859413"/>
            <a:ext cx="1585652" cy="1164977"/>
            <a:chOff x="6490477" y="5694704"/>
            <a:chExt cx="664406" cy="584201"/>
          </a:xfrm>
        </p:grpSpPr>
        <p:sp>
          <p:nvSpPr>
            <p:cNvPr id="86" name="Freeform 27">
              <a:extLst>
                <a:ext uri="{FF2B5EF4-FFF2-40B4-BE49-F238E27FC236}">
                  <a16:creationId xmlns:a16="http://schemas.microsoft.com/office/drawing/2014/main" id="{4EA86E91-6DF1-AAAD-2B9F-F3A2E491C819}"/>
                </a:ext>
              </a:extLst>
            </p:cNvPr>
            <p:cNvSpPr/>
            <p:nvPr/>
          </p:nvSpPr>
          <p:spPr>
            <a:xfrm>
              <a:off x="6546358" y="5744854"/>
              <a:ext cx="70813" cy="231811"/>
            </a:xfrm>
            <a:custGeom>
              <a:avLst/>
              <a:gdLst>
                <a:gd name="connsiteX0" fmla="*/ 57901 w 70813"/>
                <a:gd name="connsiteY0" fmla="*/ 0 h 231812"/>
                <a:gd name="connsiteX1" fmla="*/ 70813 w 70813"/>
                <a:gd name="connsiteY1" fmla="*/ 0 h 231812"/>
                <a:gd name="connsiteX2" fmla="*/ 70813 w 70813"/>
                <a:gd name="connsiteY2" fmla="*/ 231813 h 231812"/>
                <a:gd name="connsiteX3" fmla="*/ 57901 w 70813"/>
                <a:gd name="connsiteY3" fmla="*/ 231813 h 231812"/>
                <a:gd name="connsiteX4" fmla="*/ 12912 w 70813"/>
                <a:gd name="connsiteY4" fmla="*/ 231813 h 231812"/>
                <a:gd name="connsiteX5" fmla="*/ 12912 w 70813"/>
                <a:gd name="connsiteY5" fmla="*/ 0 h 231812"/>
                <a:gd name="connsiteX6" fmla="*/ 0 w 70813"/>
                <a:gd name="connsiteY6" fmla="*/ 0 h 231812"/>
                <a:gd name="connsiteX7" fmla="*/ 12912 w 70813"/>
                <a:gd name="connsiteY7" fmla="*/ 0 h 23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13" h="231812">
                  <a:moveTo>
                    <a:pt x="57901" y="0"/>
                  </a:moveTo>
                  <a:cubicBezTo>
                    <a:pt x="65032" y="0"/>
                    <a:pt x="70813" y="0"/>
                    <a:pt x="70813" y="0"/>
                  </a:cubicBezTo>
                  <a:lnTo>
                    <a:pt x="70813" y="231813"/>
                  </a:lnTo>
                  <a:cubicBezTo>
                    <a:pt x="70813" y="231813"/>
                    <a:pt x="65032" y="231813"/>
                    <a:pt x="57901" y="231813"/>
                  </a:cubicBezTo>
                  <a:lnTo>
                    <a:pt x="12912" y="231813"/>
                  </a:lnTo>
                  <a:lnTo>
                    <a:pt x="12912" y="0"/>
                  </a:lnTo>
                  <a:cubicBezTo>
                    <a:pt x="5781" y="0"/>
                    <a:pt x="0" y="0"/>
                    <a:pt x="0" y="0"/>
                  </a:cubicBezTo>
                  <a:cubicBezTo>
                    <a:pt x="0" y="0"/>
                    <a:pt x="5781" y="0"/>
                    <a:pt x="12912" y="0"/>
                  </a:cubicBezTo>
                  <a:close/>
                </a:path>
              </a:pathLst>
            </a:custGeom>
            <a:solidFill>
              <a:srgbClr val="43882A"/>
            </a:solidFill>
            <a:ln w="19916" cap="flat">
              <a:noFill/>
              <a:prstDash val="solid"/>
              <a:miter/>
            </a:ln>
          </p:spPr>
          <p:txBody>
            <a:bodyPr rtlCol="0" anchor="ctr"/>
            <a:lstStyle/>
            <a:p>
              <a:endParaRPr lang="en-US" sz="1351" dirty="0"/>
            </a:p>
          </p:txBody>
        </p:sp>
        <p:sp>
          <p:nvSpPr>
            <p:cNvPr id="87" name="Freeform 28">
              <a:extLst>
                <a:ext uri="{FF2B5EF4-FFF2-40B4-BE49-F238E27FC236}">
                  <a16:creationId xmlns:a16="http://schemas.microsoft.com/office/drawing/2014/main" id="{89E5C080-8322-C695-C87E-7711A94E9E09}"/>
                </a:ext>
              </a:extLst>
            </p:cNvPr>
            <p:cNvSpPr/>
            <p:nvPr/>
          </p:nvSpPr>
          <p:spPr>
            <a:xfrm>
              <a:off x="6559471" y="5723278"/>
              <a:ext cx="557429" cy="555627"/>
            </a:xfrm>
            <a:custGeom>
              <a:avLst/>
              <a:gdLst>
                <a:gd name="connsiteX0" fmla="*/ 278613 w 557427"/>
                <a:gd name="connsiteY0" fmla="*/ 0 h 555627"/>
                <a:gd name="connsiteX1" fmla="*/ 0 w 557427"/>
                <a:gd name="connsiteY1" fmla="*/ 223577 h 555627"/>
                <a:gd name="connsiteX2" fmla="*/ 0 w 557427"/>
                <a:gd name="connsiteY2" fmla="*/ 524893 h 555627"/>
                <a:gd name="connsiteX3" fmla="*/ 30262 w 557427"/>
                <a:gd name="connsiteY3" fmla="*/ 555627 h 555627"/>
                <a:gd name="connsiteX4" fmla="*/ 526560 w 557427"/>
                <a:gd name="connsiteY4" fmla="*/ 555627 h 555627"/>
                <a:gd name="connsiteX5" fmla="*/ 557428 w 557427"/>
                <a:gd name="connsiteY5" fmla="*/ 524692 h 555627"/>
                <a:gd name="connsiteX6" fmla="*/ 557428 w 557427"/>
                <a:gd name="connsiteY6" fmla="*/ 223376 h 55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427" h="555627">
                  <a:moveTo>
                    <a:pt x="278613" y="0"/>
                  </a:moveTo>
                  <a:lnTo>
                    <a:pt x="0" y="223577"/>
                  </a:lnTo>
                  <a:lnTo>
                    <a:pt x="0" y="524893"/>
                  </a:lnTo>
                  <a:cubicBezTo>
                    <a:pt x="-3" y="541634"/>
                    <a:pt x="13451" y="555300"/>
                    <a:pt x="30262" y="555627"/>
                  </a:cubicBezTo>
                  <a:lnTo>
                    <a:pt x="526560" y="555627"/>
                  </a:lnTo>
                  <a:cubicBezTo>
                    <a:pt x="543640" y="555517"/>
                    <a:pt x="557428" y="541699"/>
                    <a:pt x="557428" y="524692"/>
                  </a:cubicBezTo>
                  <a:lnTo>
                    <a:pt x="557428" y="223376"/>
                  </a:lnTo>
                  <a:close/>
                </a:path>
              </a:pathLst>
            </a:custGeom>
            <a:solidFill>
              <a:srgbClr val="003865"/>
            </a:solidFill>
            <a:ln w="19916" cap="flat">
              <a:noFill/>
              <a:prstDash val="solid"/>
              <a:miter/>
            </a:ln>
          </p:spPr>
          <p:txBody>
            <a:bodyPr rtlCol="0" anchor="ctr"/>
            <a:lstStyle/>
            <a:p>
              <a:endParaRPr lang="en-US" sz="1351" dirty="0"/>
            </a:p>
          </p:txBody>
        </p:sp>
        <p:sp>
          <p:nvSpPr>
            <p:cNvPr id="88" name="Freeform 29">
              <a:extLst>
                <a:ext uri="{FF2B5EF4-FFF2-40B4-BE49-F238E27FC236}">
                  <a16:creationId xmlns:a16="http://schemas.microsoft.com/office/drawing/2014/main" id="{29198E41-DA09-6B36-AF5C-F2D95E80BD57}"/>
                </a:ext>
              </a:extLst>
            </p:cNvPr>
            <p:cNvSpPr/>
            <p:nvPr/>
          </p:nvSpPr>
          <p:spPr>
            <a:xfrm>
              <a:off x="6759185" y="5958283"/>
              <a:ext cx="84733" cy="84368"/>
            </a:xfrm>
            <a:custGeom>
              <a:avLst/>
              <a:gdLst>
                <a:gd name="connsiteX0" fmla="*/ 0 w 84733"/>
                <a:gd name="connsiteY0" fmla="*/ 0 h 84368"/>
                <a:gd name="connsiteX1" fmla="*/ 84734 w 84733"/>
                <a:gd name="connsiteY1" fmla="*/ 0 h 84368"/>
                <a:gd name="connsiteX2" fmla="*/ 84734 w 84733"/>
                <a:gd name="connsiteY2" fmla="*/ 84369 h 84368"/>
                <a:gd name="connsiteX3" fmla="*/ 0 w 84733"/>
                <a:gd name="connsiteY3" fmla="*/ 84369 h 84368"/>
              </a:gdLst>
              <a:ahLst/>
              <a:cxnLst>
                <a:cxn ang="0">
                  <a:pos x="connsiteX0" y="connsiteY0"/>
                </a:cxn>
                <a:cxn ang="0">
                  <a:pos x="connsiteX1" y="connsiteY1"/>
                </a:cxn>
                <a:cxn ang="0">
                  <a:pos x="connsiteX2" y="connsiteY2"/>
                </a:cxn>
                <a:cxn ang="0">
                  <a:pos x="connsiteX3" y="connsiteY3"/>
                </a:cxn>
              </a:cxnLst>
              <a:rect l="l" t="t" r="r" b="b"/>
              <a:pathLst>
                <a:path w="84733" h="84368">
                  <a:moveTo>
                    <a:pt x="0" y="0"/>
                  </a:moveTo>
                  <a:lnTo>
                    <a:pt x="84734" y="0"/>
                  </a:lnTo>
                  <a:lnTo>
                    <a:pt x="84734" y="84369"/>
                  </a:lnTo>
                  <a:lnTo>
                    <a:pt x="0" y="84369"/>
                  </a:lnTo>
                  <a:close/>
                </a:path>
              </a:pathLst>
            </a:custGeom>
            <a:solidFill>
              <a:srgbClr val="FFFFFF"/>
            </a:solidFill>
            <a:ln w="19916" cap="flat">
              <a:noFill/>
              <a:prstDash val="solid"/>
              <a:miter/>
            </a:ln>
          </p:spPr>
          <p:txBody>
            <a:bodyPr rtlCol="0" anchor="ctr"/>
            <a:lstStyle/>
            <a:p>
              <a:endParaRPr lang="en-US" sz="1351"/>
            </a:p>
          </p:txBody>
        </p:sp>
        <p:sp>
          <p:nvSpPr>
            <p:cNvPr id="89" name="Freeform 30">
              <a:extLst>
                <a:ext uri="{FF2B5EF4-FFF2-40B4-BE49-F238E27FC236}">
                  <a16:creationId xmlns:a16="http://schemas.microsoft.com/office/drawing/2014/main" id="{034E5BDC-7976-D8E4-8984-E7996B9A5F23}"/>
                </a:ext>
              </a:extLst>
            </p:cNvPr>
            <p:cNvSpPr/>
            <p:nvPr/>
          </p:nvSpPr>
          <p:spPr>
            <a:xfrm>
              <a:off x="6761875" y="5852288"/>
              <a:ext cx="82044" cy="79676"/>
            </a:xfrm>
            <a:custGeom>
              <a:avLst/>
              <a:gdLst>
                <a:gd name="connsiteX0" fmla="*/ 0 w 84733"/>
                <a:gd name="connsiteY0" fmla="*/ 0 h 84368"/>
                <a:gd name="connsiteX1" fmla="*/ 84734 w 84733"/>
                <a:gd name="connsiteY1" fmla="*/ 0 h 84368"/>
                <a:gd name="connsiteX2" fmla="*/ 84734 w 84733"/>
                <a:gd name="connsiteY2" fmla="*/ 84369 h 84368"/>
                <a:gd name="connsiteX3" fmla="*/ 0 w 84733"/>
                <a:gd name="connsiteY3" fmla="*/ 84369 h 84368"/>
              </a:gdLst>
              <a:ahLst/>
              <a:cxnLst>
                <a:cxn ang="0">
                  <a:pos x="connsiteX0" y="connsiteY0"/>
                </a:cxn>
                <a:cxn ang="0">
                  <a:pos x="connsiteX1" y="connsiteY1"/>
                </a:cxn>
                <a:cxn ang="0">
                  <a:pos x="connsiteX2" y="connsiteY2"/>
                </a:cxn>
                <a:cxn ang="0">
                  <a:pos x="connsiteX3" y="connsiteY3"/>
                </a:cxn>
              </a:cxnLst>
              <a:rect l="l" t="t" r="r" b="b"/>
              <a:pathLst>
                <a:path w="84733" h="84368">
                  <a:moveTo>
                    <a:pt x="0" y="0"/>
                  </a:moveTo>
                  <a:lnTo>
                    <a:pt x="84734" y="0"/>
                  </a:lnTo>
                  <a:lnTo>
                    <a:pt x="84734" y="84369"/>
                  </a:lnTo>
                  <a:lnTo>
                    <a:pt x="0" y="84369"/>
                  </a:lnTo>
                  <a:close/>
                </a:path>
              </a:pathLst>
            </a:custGeom>
            <a:solidFill>
              <a:srgbClr val="FFFFFF"/>
            </a:solidFill>
            <a:ln w="19916" cap="flat">
              <a:noFill/>
              <a:prstDash val="solid"/>
              <a:miter/>
            </a:ln>
          </p:spPr>
          <p:txBody>
            <a:bodyPr rtlCol="0" anchor="ctr"/>
            <a:lstStyle/>
            <a:p>
              <a:endParaRPr lang="en-US" sz="1351"/>
            </a:p>
          </p:txBody>
        </p:sp>
        <p:sp>
          <p:nvSpPr>
            <p:cNvPr id="90" name="Freeform 31">
              <a:extLst>
                <a:ext uri="{FF2B5EF4-FFF2-40B4-BE49-F238E27FC236}">
                  <a16:creationId xmlns:a16="http://schemas.microsoft.com/office/drawing/2014/main" id="{B91A1765-FC19-3390-D416-C16173D55FC8}"/>
                </a:ext>
              </a:extLst>
            </p:cNvPr>
            <p:cNvSpPr/>
            <p:nvPr/>
          </p:nvSpPr>
          <p:spPr>
            <a:xfrm>
              <a:off x="6862545" y="6082011"/>
              <a:ext cx="111134" cy="188818"/>
            </a:xfrm>
            <a:custGeom>
              <a:avLst/>
              <a:gdLst>
                <a:gd name="connsiteX0" fmla="*/ 0 w 119636"/>
                <a:gd name="connsiteY0" fmla="*/ 0 h 204292"/>
                <a:gd name="connsiteX1" fmla="*/ 119636 w 119636"/>
                <a:gd name="connsiteY1" fmla="*/ 0 h 204292"/>
                <a:gd name="connsiteX2" fmla="*/ 119636 w 119636"/>
                <a:gd name="connsiteY2" fmla="*/ 204293 h 204292"/>
                <a:gd name="connsiteX3" fmla="*/ 0 w 119636"/>
                <a:gd name="connsiteY3" fmla="*/ 204293 h 204292"/>
              </a:gdLst>
              <a:ahLst/>
              <a:cxnLst>
                <a:cxn ang="0">
                  <a:pos x="connsiteX0" y="connsiteY0"/>
                </a:cxn>
                <a:cxn ang="0">
                  <a:pos x="connsiteX1" y="connsiteY1"/>
                </a:cxn>
                <a:cxn ang="0">
                  <a:pos x="connsiteX2" y="connsiteY2"/>
                </a:cxn>
                <a:cxn ang="0">
                  <a:pos x="connsiteX3" y="connsiteY3"/>
                </a:cxn>
              </a:cxnLst>
              <a:rect l="l" t="t" r="r" b="b"/>
              <a:pathLst>
                <a:path w="119636" h="204292">
                  <a:moveTo>
                    <a:pt x="0" y="0"/>
                  </a:moveTo>
                  <a:lnTo>
                    <a:pt x="119636" y="0"/>
                  </a:lnTo>
                  <a:lnTo>
                    <a:pt x="119636" y="204293"/>
                  </a:lnTo>
                  <a:lnTo>
                    <a:pt x="0" y="204293"/>
                  </a:lnTo>
                  <a:close/>
                </a:path>
              </a:pathLst>
            </a:custGeom>
            <a:solidFill>
              <a:srgbClr val="FFFFFF"/>
            </a:solidFill>
            <a:ln w="19916" cap="flat">
              <a:noFill/>
              <a:prstDash val="solid"/>
              <a:miter/>
            </a:ln>
          </p:spPr>
          <p:txBody>
            <a:bodyPr rtlCol="0" anchor="ctr"/>
            <a:lstStyle/>
            <a:p>
              <a:endParaRPr lang="en-US" sz="1351"/>
            </a:p>
          </p:txBody>
        </p:sp>
        <p:sp>
          <p:nvSpPr>
            <p:cNvPr id="91" name="Freeform 32">
              <a:extLst>
                <a:ext uri="{FF2B5EF4-FFF2-40B4-BE49-F238E27FC236}">
                  <a16:creationId xmlns:a16="http://schemas.microsoft.com/office/drawing/2014/main" id="{4C0ADDD3-072C-5E52-6EB1-A4C039ACC5FA}"/>
                </a:ext>
              </a:extLst>
            </p:cNvPr>
            <p:cNvSpPr/>
            <p:nvPr/>
          </p:nvSpPr>
          <p:spPr>
            <a:xfrm>
              <a:off x="6490477" y="5694704"/>
              <a:ext cx="664406" cy="301969"/>
            </a:xfrm>
            <a:custGeom>
              <a:avLst/>
              <a:gdLst>
                <a:gd name="connsiteX0" fmla="*/ 639199 w 664406"/>
                <a:gd name="connsiteY0" fmla="*/ 301366 h 301968"/>
                <a:gd name="connsiteX1" fmla="*/ 623261 w 664406"/>
                <a:gd name="connsiteY1" fmla="*/ 295741 h 301968"/>
                <a:gd name="connsiteX2" fmla="*/ 332543 w 664406"/>
                <a:gd name="connsiteY2" fmla="*/ 57701 h 301968"/>
                <a:gd name="connsiteX3" fmla="*/ 43842 w 664406"/>
                <a:gd name="connsiteY3" fmla="*/ 293331 h 301968"/>
                <a:gd name="connsiteX4" fmla="*/ 8215 w 664406"/>
                <a:gd name="connsiteY4" fmla="*/ 294944 h 301968"/>
                <a:gd name="connsiteX5" fmla="*/ 6595 w 664406"/>
                <a:gd name="connsiteY5" fmla="*/ 259471 h 301968"/>
                <a:gd name="connsiteX6" fmla="*/ 12773 w 664406"/>
                <a:gd name="connsiteY6" fmla="*/ 254561 h 301968"/>
                <a:gd name="connsiteX7" fmla="*/ 316403 w 664406"/>
                <a:gd name="connsiteY7" fmla="*/ 5674 h 301968"/>
                <a:gd name="connsiteX8" fmla="*/ 348481 w 664406"/>
                <a:gd name="connsiteY8" fmla="*/ 5674 h 301968"/>
                <a:gd name="connsiteX9" fmla="*/ 655338 w 664406"/>
                <a:gd name="connsiteY9" fmla="*/ 257575 h 301968"/>
                <a:gd name="connsiteX10" fmla="*/ 658554 w 664406"/>
                <a:gd name="connsiteY10" fmla="*/ 292941 h 301968"/>
                <a:gd name="connsiteX11" fmla="*/ 639199 w 664406"/>
                <a:gd name="connsiteY11" fmla="*/ 301969 h 30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406" h="301968">
                  <a:moveTo>
                    <a:pt x="639199" y="301366"/>
                  </a:moveTo>
                  <a:cubicBezTo>
                    <a:pt x="633388" y="301406"/>
                    <a:pt x="627747" y="299415"/>
                    <a:pt x="623261" y="295741"/>
                  </a:cubicBezTo>
                  <a:lnTo>
                    <a:pt x="332543" y="57701"/>
                  </a:lnTo>
                  <a:lnTo>
                    <a:pt x="43842" y="293331"/>
                  </a:lnTo>
                  <a:cubicBezTo>
                    <a:pt x="34451" y="303572"/>
                    <a:pt x="18501" y="304295"/>
                    <a:pt x="8215" y="294944"/>
                  </a:cubicBezTo>
                  <a:cubicBezTo>
                    <a:pt x="-2071" y="285593"/>
                    <a:pt x="-2796" y="269712"/>
                    <a:pt x="6595" y="259471"/>
                  </a:cubicBezTo>
                  <a:cubicBezTo>
                    <a:pt x="8382" y="257520"/>
                    <a:pt x="10467" y="255865"/>
                    <a:pt x="12773" y="254561"/>
                  </a:cubicBezTo>
                  <a:lnTo>
                    <a:pt x="316403" y="5674"/>
                  </a:lnTo>
                  <a:cubicBezTo>
                    <a:pt x="325746" y="-1891"/>
                    <a:pt x="339138" y="-1891"/>
                    <a:pt x="348481" y="5674"/>
                  </a:cubicBezTo>
                  <a:lnTo>
                    <a:pt x="655338" y="257575"/>
                  </a:lnTo>
                  <a:cubicBezTo>
                    <a:pt x="666035" y="266455"/>
                    <a:pt x="667475" y="282291"/>
                    <a:pt x="658554" y="292941"/>
                  </a:cubicBezTo>
                  <a:cubicBezTo>
                    <a:pt x="653767" y="298658"/>
                    <a:pt x="646675" y="301965"/>
                    <a:pt x="639199" y="301969"/>
                  </a:cubicBezTo>
                  <a:close/>
                </a:path>
              </a:pathLst>
            </a:custGeom>
            <a:solidFill>
              <a:srgbClr val="43882A"/>
            </a:solidFill>
            <a:ln w="19916" cap="flat">
              <a:noFill/>
              <a:prstDash val="solid"/>
              <a:miter/>
            </a:ln>
          </p:spPr>
          <p:txBody>
            <a:bodyPr rtlCol="0" anchor="ctr"/>
            <a:lstStyle/>
            <a:p>
              <a:endParaRPr lang="en-US" sz="1351" dirty="0"/>
            </a:p>
          </p:txBody>
        </p:sp>
      </p:grpSp>
      <p:sp>
        <p:nvSpPr>
          <p:cNvPr id="95" name="Freeform: Shape 94">
            <a:extLst>
              <a:ext uri="{FF2B5EF4-FFF2-40B4-BE49-F238E27FC236}">
                <a16:creationId xmlns:a16="http://schemas.microsoft.com/office/drawing/2014/main" id="{DD387F1A-AACF-B07A-CD0A-A76E46B4AC13}"/>
              </a:ext>
            </a:extLst>
          </p:cNvPr>
          <p:cNvSpPr/>
          <p:nvPr/>
        </p:nvSpPr>
        <p:spPr>
          <a:xfrm>
            <a:off x="9458830" y="4887672"/>
            <a:ext cx="802945" cy="240883"/>
          </a:xfrm>
          <a:custGeom>
            <a:avLst/>
            <a:gdLst>
              <a:gd name="connsiteX0" fmla="*/ 722651 w 802945"/>
              <a:gd name="connsiteY0" fmla="*/ 80295 h 240883"/>
              <a:gd name="connsiteX1" fmla="*/ 682504 w 802945"/>
              <a:gd name="connsiteY1" fmla="*/ 80295 h 240883"/>
              <a:gd name="connsiteX2" fmla="*/ 682504 w 802945"/>
              <a:gd name="connsiteY2" fmla="*/ 0 h 240883"/>
              <a:gd name="connsiteX3" fmla="*/ 120442 w 802945"/>
              <a:gd name="connsiteY3" fmla="*/ 0 h 240883"/>
              <a:gd name="connsiteX4" fmla="*/ 120442 w 802945"/>
              <a:gd name="connsiteY4" fmla="*/ 80295 h 240883"/>
              <a:gd name="connsiteX5" fmla="*/ 80295 w 802945"/>
              <a:gd name="connsiteY5" fmla="*/ 80295 h 240883"/>
              <a:gd name="connsiteX6" fmla="*/ 0 w 802945"/>
              <a:gd name="connsiteY6" fmla="*/ 160589 h 240883"/>
              <a:gd name="connsiteX7" fmla="*/ 80295 w 802945"/>
              <a:gd name="connsiteY7" fmla="*/ 240884 h 240883"/>
              <a:gd name="connsiteX8" fmla="*/ 722651 w 802945"/>
              <a:gd name="connsiteY8" fmla="*/ 240884 h 240883"/>
              <a:gd name="connsiteX9" fmla="*/ 802946 w 802945"/>
              <a:gd name="connsiteY9" fmla="*/ 160589 h 240883"/>
              <a:gd name="connsiteX10" fmla="*/ 722651 w 802945"/>
              <a:gd name="connsiteY10" fmla="*/ 80295 h 24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2945" h="240883">
                <a:moveTo>
                  <a:pt x="722651" y="80295"/>
                </a:moveTo>
                <a:lnTo>
                  <a:pt x="682504" y="80295"/>
                </a:lnTo>
                <a:lnTo>
                  <a:pt x="682504" y="0"/>
                </a:lnTo>
                <a:lnTo>
                  <a:pt x="120442" y="0"/>
                </a:lnTo>
                <a:lnTo>
                  <a:pt x="120442" y="80295"/>
                </a:lnTo>
                <a:lnTo>
                  <a:pt x="80295" y="80295"/>
                </a:lnTo>
                <a:cubicBezTo>
                  <a:pt x="36133" y="80295"/>
                  <a:pt x="0" y="116427"/>
                  <a:pt x="0" y="160589"/>
                </a:cubicBezTo>
                <a:cubicBezTo>
                  <a:pt x="0" y="204751"/>
                  <a:pt x="36133" y="240884"/>
                  <a:pt x="80295" y="240884"/>
                </a:cubicBezTo>
                <a:lnTo>
                  <a:pt x="722651" y="240884"/>
                </a:lnTo>
                <a:cubicBezTo>
                  <a:pt x="766813" y="240884"/>
                  <a:pt x="802946" y="204751"/>
                  <a:pt x="802946" y="160589"/>
                </a:cubicBezTo>
                <a:cubicBezTo>
                  <a:pt x="802946" y="116427"/>
                  <a:pt x="766813" y="80295"/>
                  <a:pt x="722651" y="80295"/>
                </a:cubicBezTo>
                <a:close/>
              </a:path>
            </a:pathLst>
          </a:custGeom>
          <a:solidFill>
            <a:srgbClr val="43882A"/>
          </a:solidFill>
          <a:ln w="20042" cap="flat">
            <a:noFill/>
            <a:prstDash val="solid"/>
            <a:miter/>
          </a:ln>
        </p:spPr>
        <p:txBody>
          <a:bodyPr rtlCol="0" anchor="ctr"/>
          <a:lstStyle/>
          <a:p>
            <a:endParaRPr lang="en-US" sz="1400"/>
          </a:p>
        </p:txBody>
      </p:sp>
      <p:sp>
        <p:nvSpPr>
          <p:cNvPr id="96" name="Freeform: Shape 95">
            <a:extLst>
              <a:ext uri="{FF2B5EF4-FFF2-40B4-BE49-F238E27FC236}">
                <a16:creationId xmlns:a16="http://schemas.microsoft.com/office/drawing/2014/main" id="{07A7CF3F-9270-AD5E-EB60-D3B4A9851C61}"/>
              </a:ext>
            </a:extLst>
          </p:cNvPr>
          <p:cNvSpPr/>
          <p:nvPr/>
        </p:nvSpPr>
        <p:spPr>
          <a:xfrm>
            <a:off x="9699712" y="4197085"/>
            <a:ext cx="497827" cy="497827"/>
          </a:xfrm>
          <a:custGeom>
            <a:avLst/>
            <a:gdLst>
              <a:gd name="connsiteX0" fmla="*/ 479760 w 497826"/>
              <a:gd name="connsiteY0" fmla="*/ 419539 h 497826"/>
              <a:gd name="connsiteX1" fmla="*/ 479760 w 497826"/>
              <a:gd name="connsiteY1" fmla="*/ 335230 h 497826"/>
              <a:gd name="connsiteX2" fmla="*/ 162597 w 497826"/>
              <a:gd name="connsiteY2" fmla="*/ 18066 h 497826"/>
              <a:gd name="connsiteX3" fmla="*/ 78287 w 497826"/>
              <a:gd name="connsiteY3" fmla="*/ 18066 h 497826"/>
              <a:gd name="connsiteX4" fmla="*/ 0 w 497826"/>
              <a:gd name="connsiteY4" fmla="*/ 96353 h 497826"/>
              <a:gd name="connsiteX5" fmla="*/ 401473 w 497826"/>
              <a:gd name="connsiteY5" fmla="*/ 497826 h 497826"/>
              <a:gd name="connsiteX6" fmla="*/ 479760 w 497826"/>
              <a:gd name="connsiteY6" fmla="*/ 419539 h 49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26" h="497826">
                <a:moveTo>
                  <a:pt x="479760" y="419539"/>
                </a:moveTo>
                <a:cubicBezTo>
                  <a:pt x="503848" y="395451"/>
                  <a:pt x="503848" y="357311"/>
                  <a:pt x="479760" y="335230"/>
                </a:cubicBezTo>
                <a:lnTo>
                  <a:pt x="162597" y="18066"/>
                </a:lnTo>
                <a:cubicBezTo>
                  <a:pt x="138508" y="-6022"/>
                  <a:pt x="100368" y="-6022"/>
                  <a:pt x="78287" y="18066"/>
                </a:cubicBezTo>
                <a:lnTo>
                  <a:pt x="0" y="96353"/>
                </a:lnTo>
                <a:lnTo>
                  <a:pt x="401473" y="497826"/>
                </a:lnTo>
                <a:lnTo>
                  <a:pt x="479760" y="419539"/>
                </a:lnTo>
                <a:close/>
              </a:path>
            </a:pathLst>
          </a:custGeom>
          <a:solidFill>
            <a:srgbClr val="003865"/>
          </a:solidFill>
          <a:ln w="20042" cap="flat">
            <a:solidFill>
              <a:srgbClr val="003865"/>
            </a:solidFill>
            <a:prstDash val="solid"/>
            <a:miter/>
          </a:ln>
        </p:spPr>
        <p:txBody>
          <a:bodyPr rtlCol="0" anchor="ctr"/>
          <a:lstStyle/>
          <a:p>
            <a:endParaRPr lang="en-US" sz="1400"/>
          </a:p>
        </p:txBody>
      </p:sp>
      <p:sp>
        <p:nvSpPr>
          <p:cNvPr id="97" name="Freeform: Shape 96">
            <a:extLst>
              <a:ext uri="{FF2B5EF4-FFF2-40B4-BE49-F238E27FC236}">
                <a16:creationId xmlns:a16="http://schemas.microsoft.com/office/drawing/2014/main" id="{50C1A143-765D-1374-8FB2-A9AF7F52C86F}"/>
              </a:ext>
            </a:extLst>
          </p:cNvPr>
          <p:cNvSpPr/>
          <p:nvPr/>
        </p:nvSpPr>
        <p:spPr>
          <a:xfrm>
            <a:off x="10326011" y="3570788"/>
            <a:ext cx="497827" cy="497827"/>
          </a:xfrm>
          <a:custGeom>
            <a:avLst/>
            <a:gdLst>
              <a:gd name="connsiteX0" fmla="*/ 335230 w 497826"/>
              <a:gd name="connsiteY0" fmla="*/ 479760 h 497826"/>
              <a:gd name="connsiteX1" fmla="*/ 419539 w 497826"/>
              <a:gd name="connsiteY1" fmla="*/ 479760 h 497826"/>
              <a:gd name="connsiteX2" fmla="*/ 497826 w 497826"/>
              <a:gd name="connsiteY2" fmla="*/ 401473 h 497826"/>
              <a:gd name="connsiteX3" fmla="*/ 96353 w 497826"/>
              <a:gd name="connsiteY3" fmla="*/ 0 h 497826"/>
              <a:gd name="connsiteX4" fmla="*/ 18066 w 497826"/>
              <a:gd name="connsiteY4" fmla="*/ 78287 h 497826"/>
              <a:gd name="connsiteX5" fmla="*/ 18066 w 497826"/>
              <a:gd name="connsiteY5" fmla="*/ 162597 h 497826"/>
              <a:gd name="connsiteX6" fmla="*/ 335230 w 497826"/>
              <a:gd name="connsiteY6" fmla="*/ 479760 h 49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26" h="497826">
                <a:moveTo>
                  <a:pt x="335230" y="479760"/>
                </a:moveTo>
                <a:cubicBezTo>
                  <a:pt x="359318" y="503848"/>
                  <a:pt x="397458" y="503848"/>
                  <a:pt x="419539" y="479760"/>
                </a:cubicBezTo>
                <a:lnTo>
                  <a:pt x="497826" y="401473"/>
                </a:lnTo>
                <a:lnTo>
                  <a:pt x="96353" y="0"/>
                </a:lnTo>
                <a:lnTo>
                  <a:pt x="18066" y="78287"/>
                </a:lnTo>
                <a:cubicBezTo>
                  <a:pt x="-6022" y="102376"/>
                  <a:pt x="-6022" y="140516"/>
                  <a:pt x="18066" y="162597"/>
                </a:cubicBezTo>
                <a:lnTo>
                  <a:pt x="335230" y="479760"/>
                </a:lnTo>
                <a:close/>
              </a:path>
            </a:pathLst>
          </a:custGeom>
          <a:solidFill>
            <a:srgbClr val="003865"/>
          </a:solidFill>
          <a:ln w="20042" cap="flat">
            <a:solidFill>
              <a:srgbClr val="003865"/>
            </a:solidFill>
            <a:prstDash val="solid"/>
            <a:miter/>
          </a:ln>
        </p:spPr>
        <p:txBody>
          <a:bodyPr rtlCol="0" anchor="ctr"/>
          <a:lstStyle/>
          <a:p>
            <a:endParaRPr lang="en-US" sz="1400"/>
          </a:p>
        </p:txBody>
      </p:sp>
      <p:sp>
        <p:nvSpPr>
          <p:cNvPr id="98" name="Freeform: Shape 97">
            <a:extLst>
              <a:ext uri="{FF2B5EF4-FFF2-40B4-BE49-F238E27FC236}">
                <a16:creationId xmlns:a16="http://schemas.microsoft.com/office/drawing/2014/main" id="{59F9EA1C-6D19-6997-0E3B-DEAF6AF88994}"/>
              </a:ext>
            </a:extLst>
          </p:cNvPr>
          <p:cNvSpPr/>
          <p:nvPr/>
        </p:nvSpPr>
        <p:spPr>
          <a:xfrm>
            <a:off x="9900451" y="3723399"/>
            <a:ext cx="1169791" cy="1129644"/>
          </a:xfrm>
          <a:custGeom>
            <a:avLst/>
            <a:gdLst>
              <a:gd name="connsiteX0" fmla="*/ 1144198 w 1169791"/>
              <a:gd name="connsiteY0" fmla="*/ 983609 h 1129644"/>
              <a:gd name="connsiteX1" fmla="*/ 602209 w 1169791"/>
              <a:gd name="connsiteY1" fmla="*/ 441620 h 1129644"/>
              <a:gd name="connsiteX2" fmla="*/ 722651 w 1169791"/>
              <a:gd name="connsiteY2" fmla="*/ 321178 h 1129644"/>
              <a:gd name="connsiteX3" fmla="*/ 401473 w 1169791"/>
              <a:gd name="connsiteY3" fmla="*/ 0 h 1129644"/>
              <a:gd name="connsiteX4" fmla="*/ 0 w 1169791"/>
              <a:gd name="connsiteY4" fmla="*/ 401473 h 1129644"/>
              <a:gd name="connsiteX5" fmla="*/ 321178 w 1169791"/>
              <a:gd name="connsiteY5" fmla="*/ 722651 h 1129644"/>
              <a:gd name="connsiteX6" fmla="*/ 481768 w 1169791"/>
              <a:gd name="connsiteY6" fmla="*/ 562062 h 1129644"/>
              <a:gd name="connsiteX7" fmla="*/ 1023756 w 1169791"/>
              <a:gd name="connsiteY7" fmla="*/ 1104051 h 1129644"/>
              <a:gd name="connsiteX8" fmla="*/ 1144198 w 1169791"/>
              <a:gd name="connsiteY8" fmla="*/ 1104051 h 1129644"/>
              <a:gd name="connsiteX9" fmla="*/ 1144198 w 1169791"/>
              <a:gd name="connsiteY9" fmla="*/ 983609 h 112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791" h="1129644">
                <a:moveTo>
                  <a:pt x="1144198" y="983609"/>
                </a:moveTo>
                <a:lnTo>
                  <a:pt x="602209" y="441620"/>
                </a:lnTo>
                <a:lnTo>
                  <a:pt x="722651" y="321178"/>
                </a:lnTo>
                <a:lnTo>
                  <a:pt x="401473" y="0"/>
                </a:lnTo>
                <a:lnTo>
                  <a:pt x="0" y="401473"/>
                </a:lnTo>
                <a:lnTo>
                  <a:pt x="321178" y="722651"/>
                </a:lnTo>
                <a:lnTo>
                  <a:pt x="481768" y="562062"/>
                </a:lnTo>
                <a:lnTo>
                  <a:pt x="1023756" y="1104051"/>
                </a:lnTo>
                <a:cubicBezTo>
                  <a:pt x="1057881" y="1138176"/>
                  <a:pt x="1110073" y="1138176"/>
                  <a:pt x="1144198" y="1104051"/>
                </a:cubicBezTo>
                <a:cubicBezTo>
                  <a:pt x="1178323" y="1069925"/>
                  <a:pt x="1178323" y="1017734"/>
                  <a:pt x="1144198" y="983609"/>
                </a:cubicBezTo>
                <a:close/>
              </a:path>
            </a:pathLst>
          </a:custGeom>
          <a:solidFill>
            <a:srgbClr val="003865"/>
          </a:solidFill>
          <a:ln w="20042" cap="flat">
            <a:solidFill>
              <a:srgbClr val="003865"/>
            </a:solidFill>
            <a:prstDash val="solid"/>
            <a:miter/>
          </a:ln>
        </p:spPr>
        <p:txBody>
          <a:bodyPr rtlCol="0" anchor="ctr"/>
          <a:lstStyle/>
          <a:p>
            <a:endParaRPr lang="en-US" sz="1400" dirty="0"/>
          </a:p>
        </p:txBody>
      </p:sp>
      <p:sp>
        <p:nvSpPr>
          <p:cNvPr id="99" name="object 8">
            <a:extLst>
              <a:ext uri="{FF2B5EF4-FFF2-40B4-BE49-F238E27FC236}">
                <a16:creationId xmlns:a16="http://schemas.microsoft.com/office/drawing/2014/main" id="{0CEF204E-BA01-F0F4-17C6-0A6A14E0E576}"/>
              </a:ext>
            </a:extLst>
          </p:cNvPr>
          <p:cNvSpPr/>
          <p:nvPr/>
        </p:nvSpPr>
        <p:spPr>
          <a:xfrm>
            <a:off x="244019" y="115927"/>
            <a:ext cx="205740" cy="1097280"/>
          </a:xfrm>
          <a:custGeom>
            <a:avLst/>
            <a:gdLst/>
            <a:ahLst/>
            <a:cxnLst/>
            <a:rect l="l" t="t" r="r" b="b"/>
            <a:pathLst>
              <a:path w="205740" h="1597660">
                <a:moveTo>
                  <a:pt x="0" y="0"/>
                </a:moveTo>
                <a:lnTo>
                  <a:pt x="205740" y="0"/>
                </a:lnTo>
                <a:lnTo>
                  <a:pt x="205740" y="1597152"/>
                </a:lnTo>
                <a:lnTo>
                  <a:pt x="0" y="1597152"/>
                </a:lnTo>
                <a:lnTo>
                  <a:pt x="0" y="0"/>
                </a:lnTo>
                <a:close/>
              </a:path>
            </a:pathLst>
          </a:custGeom>
          <a:solidFill>
            <a:srgbClr val="002F4A"/>
          </a:solidFill>
        </p:spPr>
        <p:txBody>
          <a:bodyPr wrap="square" lIns="0" tIns="0" rIns="0" bIns="0" rtlCol="0"/>
          <a:lstStyle/>
          <a:p>
            <a:endParaRPr sz="1400" dirty="0"/>
          </a:p>
        </p:txBody>
      </p:sp>
      <p:pic>
        <p:nvPicPr>
          <p:cNvPr id="8" name="Google Shape;165;p21">
            <a:extLst>
              <a:ext uri="{FF2B5EF4-FFF2-40B4-BE49-F238E27FC236}">
                <a16:creationId xmlns:a16="http://schemas.microsoft.com/office/drawing/2014/main" id="{79691BD9-4A6A-7B78-C849-133F8C9CA8EB}"/>
              </a:ext>
            </a:extLst>
          </p:cNvPr>
          <p:cNvPicPr preferRelativeResize="0"/>
          <p:nvPr/>
        </p:nvPicPr>
        <p:blipFill>
          <a:blip r:embed="rId2">
            <a:alphaModFix/>
          </a:blip>
          <a:stretch>
            <a:fillRect/>
          </a:stretch>
        </p:blipFill>
        <p:spPr>
          <a:xfrm>
            <a:off x="9933028" y="6213133"/>
            <a:ext cx="1832971" cy="644867"/>
          </a:xfrm>
          <a:prstGeom prst="rect">
            <a:avLst/>
          </a:prstGeom>
          <a:noFill/>
          <a:ln>
            <a:noFill/>
          </a:ln>
        </p:spPr>
      </p:pic>
      <p:sp>
        <p:nvSpPr>
          <p:cNvPr id="9" name="Google Shape;103;p16">
            <a:extLst>
              <a:ext uri="{FF2B5EF4-FFF2-40B4-BE49-F238E27FC236}">
                <a16:creationId xmlns:a16="http://schemas.microsoft.com/office/drawing/2014/main" id="{469859FB-70CF-6835-0F62-C25FDD18B750}"/>
              </a:ext>
            </a:extLst>
          </p:cNvPr>
          <p:cNvSpPr txBox="1">
            <a:spLocks/>
          </p:cNvSpPr>
          <p:nvPr/>
        </p:nvSpPr>
        <p:spPr>
          <a:xfrm>
            <a:off x="9088867" y="6434800"/>
            <a:ext cx="31032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467">
                <a:latin typeface="Calibri" panose="020F0502020204030204" pitchFamily="34" charset="0"/>
                <a:cs typeface="Calibri" panose="020F0502020204030204" pitchFamily="34" charset="0"/>
              </a:rPr>
              <a:pPr algn="r"/>
              <a:t>22</a:t>
            </a:fld>
            <a:endParaRPr lang="en-US" sz="1467"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301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F106C8-9610-419B-846D-32667C0CED20}"/>
              </a:ext>
            </a:extLst>
          </p:cNvPr>
          <p:cNvSpPr>
            <a:spLocks noGrp="1"/>
          </p:cNvSpPr>
          <p:nvPr>
            <p:ph type="subTitle" idx="1"/>
          </p:nvPr>
        </p:nvSpPr>
        <p:spPr/>
        <p:txBody>
          <a:bodyPr/>
          <a:lstStyle>
            <a:lvl1pPr marL="0" indent="0" algn="l">
              <a:buNone/>
              <a:defRPr sz="2800">
                <a:solidFill>
                  <a:srgbClr val="D6DDE4"/>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latin typeface="Calibri" panose="020F0502020204030204" pitchFamily="34" charset="0"/>
                <a:cs typeface="Calibri" panose="020F0502020204030204" pitchFamily="34" charset="0"/>
              </a:rPr>
              <a:t>Sewer Rate Analysis</a:t>
            </a:r>
          </a:p>
        </p:txBody>
      </p:sp>
      <p:sp>
        <p:nvSpPr>
          <p:cNvPr id="2" name="Title 1">
            <a:extLst>
              <a:ext uri="{FF2B5EF4-FFF2-40B4-BE49-F238E27FC236}">
                <a16:creationId xmlns:a16="http://schemas.microsoft.com/office/drawing/2014/main" id="{AC88D05C-AC9B-43A7-9316-939BA012B6CC}"/>
              </a:ext>
            </a:extLst>
          </p:cNvPr>
          <p:cNvSpPr>
            <a:spLocks noGrp="1"/>
          </p:cNvSpPr>
          <p:nvPr>
            <p:ph type="title"/>
          </p:nvPr>
        </p:nvSpPr>
        <p:spPr/>
        <p:txBody>
          <a:bodyPr/>
          <a:lstStyle/>
          <a:p>
            <a:r>
              <a:rPr lang="en-US" dirty="0"/>
              <a:t>Town of Montverde, FL</a:t>
            </a:r>
          </a:p>
        </p:txBody>
      </p:sp>
      <p:sp>
        <p:nvSpPr>
          <p:cNvPr id="8" name="Google Shape;103;p16">
            <a:extLst>
              <a:ext uri="{FF2B5EF4-FFF2-40B4-BE49-F238E27FC236}">
                <a16:creationId xmlns:a16="http://schemas.microsoft.com/office/drawing/2014/main" id="{A032D591-ED19-3701-611A-2348621E5261}"/>
              </a:ext>
            </a:extLst>
          </p:cNvPr>
          <p:cNvSpPr txBox="1">
            <a:spLocks noGrp="1"/>
          </p:cNvSpPr>
          <p:nvPr>
            <p:ph type="sldNum" idx="12"/>
          </p:nvPr>
        </p:nvSpPr>
        <p:spPr>
          <a:xfrm>
            <a:off x="9088867" y="6434800"/>
            <a:ext cx="31032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latin typeface="Calibri" panose="020F0502020204030204" pitchFamily="34" charset="0"/>
                <a:cs typeface="Calibri" panose="020F0502020204030204" pitchFamily="34" charset="0"/>
              </a:rPr>
              <a:pPr algn="r"/>
              <a:t>23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717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125506" y="457488"/>
            <a:ext cx="4779004" cy="940800"/>
          </a:xfrm>
          <a:prstGeom prst="rect">
            <a:avLst/>
          </a:prstGeom>
        </p:spPr>
        <p:txBody>
          <a:bodyPr spcFirstLastPara="1" wrap="square" lIns="121900" tIns="121900" rIns="121900" bIns="121900" anchor="t" anchorCtr="0">
            <a:noAutofit/>
          </a:bodyPr>
          <a:lstStyle/>
          <a:p>
            <a:pPr algn="ctr"/>
            <a:r>
              <a:rPr lang="en-US" sz="4800" dirty="0">
                <a:solidFill>
                  <a:schemeClr val="bg1"/>
                </a:solidFill>
              </a:rPr>
              <a:t>Rate</a:t>
            </a:r>
            <a:br>
              <a:rPr lang="en-US" sz="4800" dirty="0">
                <a:solidFill>
                  <a:schemeClr val="bg1"/>
                </a:solidFill>
              </a:rPr>
            </a:br>
            <a:r>
              <a:rPr lang="en-US" sz="4800" dirty="0">
                <a:solidFill>
                  <a:schemeClr val="bg1"/>
                </a:solidFill>
              </a:rPr>
              <a:t>Sufficiency Analysis</a:t>
            </a:r>
            <a:br>
              <a:rPr lang="en-US" sz="5067" dirty="0">
                <a:solidFill>
                  <a:schemeClr val="bg1"/>
                </a:solidFill>
              </a:rPr>
            </a:br>
            <a:endParaRPr sz="4267" dirty="0"/>
          </a:p>
        </p:txBody>
      </p:sp>
      <p:sp>
        <p:nvSpPr>
          <p:cNvPr id="103" name="Google Shape;103;p16"/>
          <p:cNvSpPr txBox="1">
            <a:spLocks noGrp="1"/>
          </p:cNvSpPr>
          <p:nvPr>
            <p:ph type="sldNum" idx="12"/>
          </p:nvPr>
        </p:nvSpPr>
        <p:spPr>
          <a:xfrm>
            <a:off x="9088867" y="6434800"/>
            <a:ext cx="31032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latin typeface="Calibri" panose="020F0502020204030204" pitchFamily="34" charset="0"/>
                <a:cs typeface="Calibri" panose="020F0502020204030204" pitchFamily="34" charset="0"/>
              </a:rPr>
              <a:pPr algn="r"/>
              <a:t>24</a:t>
            </a:fld>
            <a:endParaRPr>
              <a:latin typeface="Calibri" panose="020F0502020204030204" pitchFamily="34" charset="0"/>
              <a:cs typeface="Calibri" panose="020F0502020204030204" pitchFamily="34" charset="0"/>
            </a:endParaRPr>
          </a:p>
        </p:txBody>
      </p:sp>
      <p:sp>
        <p:nvSpPr>
          <p:cNvPr id="12" name="Google Shape;155;p20">
            <a:extLst>
              <a:ext uri="{FF2B5EF4-FFF2-40B4-BE49-F238E27FC236}">
                <a16:creationId xmlns:a16="http://schemas.microsoft.com/office/drawing/2014/main" id="{BC838D40-D5F0-0DE1-113D-AE3F2AC79D7C}"/>
              </a:ext>
            </a:extLst>
          </p:cNvPr>
          <p:cNvSpPr txBox="1">
            <a:spLocks noGrp="1"/>
          </p:cNvSpPr>
          <p:nvPr>
            <p:ph type="body" idx="1"/>
          </p:nvPr>
        </p:nvSpPr>
        <p:spPr>
          <a:xfrm>
            <a:off x="5174400" y="1079568"/>
            <a:ext cx="6777600" cy="5355232"/>
          </a:xfrm>
          <a:prstGeom prst="rect">
            <a:avLst/>
          </a:prstGeom>
        </p:spPr>
        <p:txBody>
          <a:bodyPr spcFirstLastPara="1" wrap="square" lIns="121900" tIns="121900" rIns="121900" bIns="121900" anchor="t" anchorCtr="0">
            <a:noAutofit/>
          </a:bodyPr>
          <a:lstStyle/>
          <a:p>
            <a:pPr marL="0" indent="0" algn="ctr">
              <a:lnSpc>
                <a:spcPct val="100000"/>
              </a:lnSpc>
              <a:spcAft>
                <a:spcPts val="800"/>
              </a:spcAft>
              <a:buNone/>
            </a:pPr>
            <a:r>
              <a:rPr lang="en-US" sz="3467" b="1" dirty="0">
                <a:solidFill>
                  <a:schemeClr val="dk1"/>
                </a:solidFill>
                <a:latin typeface="Calibri" panose="020F0502020204030204" pitchFamily="34" charset="0"/>
                <a:ea typeface="Merriweather"/>
                <a:cs typeface="Calibri" panose="020F0502020204030204" pitchFamily="34" charset="0"/>
                <a:sym typeface="Merriweather"/>
              </a:rPr>
              <a:t>Key Objectives</a:t>
            </a:r>
            <a:endParaRPr sz="3467" b="1" dirty="0">
              <a:solidFill>
                <a:schemeClr val="dk1"/>
              </a:solidFill>
              <a:latin typeface="Calibri" panose="020F0502020204030204" pitchFamily="34" charset="0"/>
              <a:ea typeface="Merriweather"/>
              <a:cs typeface="Calibri" panose="020F0502020204030204" pitchFamily="34" charset="0"/>
              <a:sym typeface="Merriweather"/>
            </a:endParaRPr>
          </a:p>
          <a:p>
            <a:pPr indent="-448722">
              <a:lnSpc>
                <a:spcPct val="100000"/>
              </a:lnSpc>
              <a:spcBef>
                <a:spcPts val="800"/>
              </a:spcBef>
              <a:spcAft>
                <a:spcPts val="800"/>
              </a:spcAft>
              <a:buClr>
                <a:schemeClr val="dk2"/>
              </a:buClr>
              <a:buSzPts val="1700"/>
            </a:pPr>
            <a:r>
              <a:rPr lang="en-US" sz="2667" dirty="0">
                <a:solidFill>
                  <a:schemeClr val="dk2"/>
                </a:solidFill>
                <a:latin typeface="Calibri" panose="020F0502020204030204" pitchFamily="34" charset="0"/>
                <a:cs typeface="Calibri" panose="020F0502020204030204" pitchFamily="34" charset="0"/>
              </a:rPr>
              <a:t>High Level Financial Analysis</a:t>
            </a:r>
          </a:p>
          <a:p>
            <a:pPr lvl="1" indent="-448722">
              <a:lnSpc>
                <a:spcPct val="100000"/>
              </a:lnSpc>
              <a:spcBef>
                <a:spcPts val="0"/>
              </a:spcBef>
              <a:buClr>
                <a:schemeClr val="dk2"/>
              </a:buClr>
              <a:buSzPts val="1700"/>
            </a:pPr>
            <a:r>
              <a:rPr lang="en-US" sz="2400" dirty="0">
                <a:solidFill>
                  <a:schemeClr val="dk2"/>
                </a:solidFill>
                <a:latin typeface="Calibri" panose="020F0502020204030204" pitchFamily="34" charset="0"/>
                <a:cs typeface="Calibri" panose="020F0502020204030204" pitchFamily="34" charset="0"/>
              </a:rPr>
              <a:t>Anticipated Customers and Usage</a:t>
            </a:r>
          </a:p>
          <a:p>
            <a:pPr lvl="1" indent="-448722">
              <a:lnSpc>
                <a:spcPct val="100000"/>
              </a:lnSpc>
              <a:spcBef>
                <a:spcPts val="0"/>
              </a:spcBef>
              <a:buClr>
                <a:schemeClr val="dk2"/>
              </a:buClr>
              <a:buSzPts val="1700"/>
            </a:pPr>
            <a:r>
              <a:rPr lang="en-US" sz="2400" dirty="0">
                <a:solidFill>
                  <a:schemeClr val="dk2"/>
                </a:solidFill>
                <a:latin typeface="Calibri" panose="020F0502020204030204" pitchFamily="34" charset="0"/>
                <a:cs typeface="Calibri" panose="020F0502020204030204" pitchFamily="34" charset="0"/>
              </a:rPr>
              <a:t>Current and Projected Rates</a:t>
            </a:r>
          </a:p>
          <a:p>
            <a:pPr lvl="1" indent="-448722">
              <a:lnSpc>
                <a:spcPct val="100000"/>
              </a:lnSpc>
              <a:spcBef>
                <a:spcPts val="0"/>
              </a:spcBef>
              <a:buClr>
                <a:schemeClr val="dk2"/>
              </a:buClr>
              <a:buSzPts val="1700"/>
            </a:pPr>
            <a:r>
              <a:rPr lang="en-US" sz="2400" dirty="0">
                <a:solidFill>
                  <a:schemeClr val="dk2"/>
                </a:solidFill>
                <a:latin typeface="Calibri" panose="020F0502020204030204" pitchFamily="34" charset="0"/>
                <a:cs typeface="Calibri" panose="020F0502020204030204" pitchFamily="34" charset="0"/>
              </a:rPr>
              <a:t>Operating Expenses</a:t>
            </a:r>
          </a:p>
          <a:p>
            <a:pPr lvl="1" indent="-448722">
              <a:lnSpc>
                <a:spcPct val="100000"/>
              </a:lnSpc>
              <a:spcBef>
                <a:spcPts val="0"/>
              </a:spcBef>
              <a:spcAft>
                <a:spcPts val="800"/>
              </a:spcAft>
              <a:buClr>
                <a:schemeClr val="dk2"/>
              </a:buClr>
              <a:buSzPts val="1700"/>
            </a:pPr>
            <a:r>
              <a:rPr lang="en-US" sz="2400" dirty="0">
                <a:solidFill>
                  <a:schemeClr val="dk2"/>
                </a:solidFill>
                <a:latin typeface="Calibri" panose="020F0502020204030204" pitchFamily="34" charset="0"/>
                <a:cs typeface="Calibri" panose="020F0502020204030204" pitchFamily="34" charset="0"/>
              </a:rPr>
              <a:t>Liquidity targets</a:t>
            </a:r>
          </a:p>
          <a:p>
            <a:pPr indent="-448722">
              <a:lnSpc>
                <a:spcPct val="100000"/>
              </a:lnSpc>
              <a:spcBef>
                <a:spcPts val="800"/>
              </a:spcBef>
              <a:spcAft>
                <a:spcPts val="800"/>
              </a:spcAft>
              <a:buClr>
                <a:schemeClr val="dk2"/>
              </a:buClr>
              <a:buSzPts val="1700"/>
            </a:pPr>
            <a:r>
              <a:rPr lang="en-US" sz="2400" dirty="0">
                <a:solidFill>
                  <a:schemeClr val="dk2"/>
                </a:solidFill>
                <a:latin typeface="Calibri" panose="020F0502020204030204" pitchFamily="34" charset="0"/>
                <a:cs typeface="Calibri" panose="020F0502020204030204" pitchFamily="34" charset="0"/>
              </a:rPr>
              <a:t>Projected Operating Results</a:t>
            </a:r>
          </a:p>
          <a:p>
            <a:pPr lvl="1" indent="-448722">
              <a:lnSpc>
                <a:spcPct val="100000"/>
              </a:lnSpc>
              <a:spcBef>
                <a:spcPts val="800"/>
              </a:spcBef>
              <a:spcAft>
                <a:spcPts val="800"/>
              </a:spcAft>
              <a:buClr>
                <a:schemeClr val="dk2"/>
              </a:buClr>
              <a:buSzPts val="1700"/>
            </a:pPr>
            <a:endParaRPr lang="en-US" sz="2133" dirty="0">
              <a:solidFill>
                <a:schemeClr val="dk2"/>
              </a:solidFill>
              <a:latin typeface="Calibri" panose="020F0502020204030204" pitchFamily="34" charset="0"/>
              <a:cs typeface="Calibri" panose="020F0502020204030204" pitchFamily="34" charset="0"/>
            </a:endParaRPr>
          </a:p>
          <a:p>
            <a:pPr indent="-448722">
              <a:lnSpc>
                <a:spcPct val="100000"/>
              </a:lnSpc>
              <a:spcBef>
                <a:spcPts val="800"/>
              </a:spcBef>
              <a:spcAft>
                <a:spcPts val="800"/>
              </a:spcAft>
              <a:buClr>
                <a:schemeClr val="dk2"/>
              </a:buClr>
              <a:buSzPts val="1700"/>
            </a:pPr>
            <a:endParaRPr lang="en-US" sz="2400" dirty="0">
              <a:solidFill>
                <a:schemeClr val="dk2"/>
              </a:solidFill>
              <a:latin typeface="Calibri" panose="020F0502020204030204" pitchFamily="34" charset="0"/>
              <a:cs typeface="Calibri" panose="020F0502020204030204" pitchFamily="34" charset="0"/>
            </a:endParaRPr>
          </a:p>
          <a:p>
            <a:pPr lvl="1" indent="-448722">
              <a:lnSpc>
                <a:spcPct val="100000"/>
              </a:lnSpc>
              <a:spcBef>
                <a:spcPts val="800"/>
              </a:spcBef>
              <a:spcAft>
                <a:spcPts val="800"/>
              </a:spcAft>
              <a:buClr>
                <a:schemeClr val="dk2"/>
              </a:buClr>
              <a:buSzPts val="1700"/>
            </a:pPr>
            <a:endParaRPr lang="en-US" sz="2133" dirty="0">
              <a:solidFill>
                <a:schemeClr val="dk2"/>
              </a:solidFill>
              <a:latin typeface="Calibri" panose="020F0502020204030204" pitchFamily="34" charset="0"/>
              <a:cs typeface="Calibri" panose="020F0502020204030204" pitchFamily="34" charset="0"/>
            </a:endParaRPr>
          </a:p>
        </p:txBody>
      </p:sp>
      <p:pic>
        <p:nvPicPr>
          <p:cNvPr id="2" name="Google Shape;156;p20">
            <a:extLst>
              <a:ext uri="{FF2B5EF4-FFF2-40B4-BE49-F238E27FC236}">
                <a16:creationId xmlns:a16="http://schemas.microsoft.com/office/drawing/2014/main" id="{CC7BE6E5-284D-F521-43C5-EE34938A30BA}"/>
              </a:ext>
            </a:extLst>
          </p:cNvPr>
          <p:cNvPicPr preferRelativeResize="0"/>
          <p:nvPr/>
        </p:nvPicPr>
        <p:blipFill>
          <a:blip r:embed="rId3">
            <a:alphaModFix/>
          </a:blip>
          <a:stretch>
            <a:fillRect/>
          </a:stretch>
        </p:blipFill>
        <p:spPr>
          <a:xfrm>
            <a:off x="1263840" y="3680332"/>
            <a:ext cx="2502333" cy="2502333"/>
          </a:xfrm>
          <a:prstGeom prst="rect">
            <a:avLst/>
          </a:prstGeom>
          <a:noFill/>
          <a:ln>
            <a:noFill/>
          </a:ln>
        </p:spPr>
      </p:pic>
      <p:pic>
        <p:nvPicPr>
          <p:cNvPr id="3" name="Google Shape;165;p21">
            <a:extLst>
              <a:ext uri="{FF2B5EF4-FFF2-40B4-BE49-F238E27FC236}">
                <a16:creationId xmlns:a16="http://schemas.microsoft.com/office/drawing/2014/main" id="{B0CFEBE2-4A53-9B3D-758C-F5E07AA47CF9}"/>
              </a:ext>
            </a:extLst>
          </p:cNvPr>
          <p:cNvPicPr preferRelativeResize="0"/>
          <p:nvPr/>
        </p:nvPicPr>
        <p:blipFill>
          <a:blip r:embed="rId4">
            <a:alphaModFix/>
          </a:blip>
          <a:stretch>
            <a:fillRect/>
          </a:stretch>
        </p:blipFill>
        <p:spPr>
          <a:xfrm>
            <a:off x="9933028" y="6213133"/>
            <a:ext cx="1832971" cy="644867"/>
          </a:xfrm>
          <a:prstGeom prst="rect">
            <a:avLst/>
          </a:prstGeom>
          <a:noFill/>
          <a:ln>
            <a:noFill/>
          </a:ln>
        </p:spPr>
      </p:pic>
    </p:spTree>
    <p:extLst>
      <p:ext uri="{BB962C8B-B14F-4D97-AF65-F5344CB8AC3E}">
        <p14:creationId xmlns:p14="http://schemas.microsoft.com/office/powerpoint/2010/main" val="3739643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7"/>
          <p:cNvSpPr txBox="1">
            <a:spLocks noGrp="1"/>
          </p:cNvSpPr>
          <p:nvPr>
            <p:ph type="title"/>
          </p:nvPr>
        </p:nvSpPr>
        <p:spPr>
          <a:xfrm>
            <a:off x="0" y="0"/>
            <a:ext cx="12192000" cy="1221517"/>
          </a:xfrm>
          <a:prstGeom prst="rect">
            <a:avLst/>
          </a:prstGeom>
        </p:spPr>
        <p:txBody>
          <a:bodyPr spcFirstLastPara="1" wrap="square" lIns="121900" tIns="121900" rIns="121900" bIns="121900" anchor="ctr" anchorCtr="0">
            <a:noAutofit/>
          </a:bodyPr>
          <a:lstStyle/>
          <a:p>
            <a:r>
              <a:rPr lang="en-US" sz="4800" dirty="0"/>
              <a:t>Assumptions</a:t>
            </a:r>
            <a:endParaRPr sz="4800" dirty="0"/>
          </a:p>
        </p:txBody>
      </p:sp>
      <p:sp>
        <p:nvSpPr>
          <p:cNvPr id="241" name="Google Shape;241;p27"/>
          <p:cNvSpPr txBox="1">
            <a:spLocks noGrp="1"/>
          </p:cNvSpPr>
          <p:nvPr>
            <p:ph type="sldNum" idx="12"/>
          </p:nvPr>
        </p:nvSpPr>
        <p:spPr>
          <a:xfrm>
            <a:off x="11460411" y="6434789"/>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latin typeface="Calibri" panose="020F0502020204030204" pitchFamily="34" charset="0"/>
                <a:cs typeface="Calibri" panose="020F0502020204030204" pitchFamily="34" charset="0"/>
              </a:rPr>
              <a:pPr algn="r"/>
              <a:t>25</a:t>
            </a:fld>
            <a:endParaRPr>
              <a:latin typeface="Calibri" panose="020F0502020204030204" pitchFamily="34" charset="0"/>
              <a:cs typeface="Calibri" panose="020F0502020204030204" pitchFamily="34" charset="0"/>
            </a:endParaRPr>
          </a:p>
        </p:txBody>
      </p:sp>
      <p:sp>
        <p:nvSpPr>
          <p:cNvPr id="3" name="Google Shape;155;p20">
            <a:extLst>
              <a:ext uri="{FF2B5EF4-FFF2-40B4-BE49-F238E27FC236}">
                <a16:creationId xmlns:a16="http://schemas.microsoft.com/office/drawing/2014/main" id="{4D6A7608-D6F1-9C32-BD76-F3BA4272883D}"/>
              </a:ext>
            </a:extLst>
          </p:cNvPr>
          <p:cNvSpPr txBox="1">
            <a:spLocks noGrp="1"/>
          </p:cNvSpPr>
          <p:nvPr>
            <p:ph type="body" idx="1"/>
          </p:nvPr>
        </p:nvSpPr>
        <p:spPr>
          <a:xfrm>
            <a:off x="1" y="1221518"/>
            <a:ext cx="12192000" cy="5184337"/>
          </a:xfrm>
          <a:prstGeom prst="rect">
            <a:avLst/>
          </a:prstGeom>
        </p:spPr>
        <p:txBody>
          <a:bodyPr spcFirstLastPara="1" wrap="square" lIns="121900" tIns="121900" rIns="121900" bIns="121900" anchor="t" anchorCtr="0">
            <a:noAutofit/>
          </a:bodyPr>
          <a:lstStyle/>
          <a:p>
            <a:pPr indent="-448722">
              <a:lnSpc>
                <a:spcPct val="100000"/>
              </a:lnSpc>
              <a:spcBef>
                <a:spcPts val="800"/>
              </a:spcBef>
              <a:spcAft>
                <a:spcPts val="800"/>
              </a:spcAft>
              <a:buSzPts val="1700"/>
            </a:pPr>
            <a:r>
              <a:rPr lang="en-US" sz="2667" dirty="0"/>
              <a:t>Customers</a:t>
            </a:r>
          </a:p>
          <a:p>
            <a:pPr lvl="1" indent="-448722">
              <a:lnSpc>
                <a:spcPct val="100000"/>
              </a:lnSpc>
              <a:spcBef>
                <a:spcPts val="0"/>
              </a:spcBef>
              <a:buSzPts val="1700"/>
            </a:pPr>
            <a:r>
              <a:rPr lang="en-US" sz="2133" dirty="0">
                <a:latin typeface="Calibri" panose="020F0502020204030204" pitchFamily="34" charset="0"/>
                <a:cs typeface="Calibri" panose="020F0502020204030204" pitchFamily="34" charset="0"/>
              </a:rPr>
              <a:t>Include Willow Ridge, Apopka Sound, Hills of Montverde, Phase 1A Septic to Sewer, and Montverde Academy</a:t>
            </a:r>
          </a:p>
          <a:p>
            <a:pPr lvl="1" indent="-448722">
              <a:lnSpc>
                <a:spcPct val="100000"/>
              </a:lnSpc>
              <a:spcBef>
                <a:spcPts val="0"/>
              </a:spcBef>
              <a:buSzPts val="1700"/>
            </a:pPr>
            <a:r>
              <a:rPr lang="en-US" sz="2133" dirty="0">
                <a:latin typeface="Calibri" panose="020F0502020204030204" pitchFamily="34" charset="0"/>
                <a:cs typeface="Calibri" panose="020F0502020204030204" pitchFamily="34" charset="0"/>
              </a:rPr>
              <a:t>Approximately 577 retail customers in FY 2025</a:t>
            </a:r>
          </a:p>
          <a:p>
            <a:pPr indent="-448722">
              <a:lnSpc>
                <a:spcPct val="100000"/>
              </a:lnSpc>
              <a:spcBef>
                <a:spcPts val="800"/>
              </a:spcBef>
              <a:spcAft>
                <a:spcPts val="800"/>
              </a:spcAft>
              <a:buSzPts val="1700"/>
            </a:pPr>
            <a:r>
              <a:rPr lang="en-US" sz="2667" dirty="0"/>
              <a:t>Average Residential billed water usage – 3,000 gallons per month</a:t>
            </a:r>
          </a:p>
          <a:p>
            <a:pPr indent="-448722">
              <a:lnSpc>
                <a:spcPct val="100000"/>
              </a:lnSpc>
              <a:spcBef>
                <a:spcPts val="800"/>
              </a:spcBef>
              <a:spcAft>
                <a:spcPts val="800"/>
              </a:spcAft>
              <a:buSzPts val="1700"/>
            </a:pPr>
            <a:r>
              <a:rPr lang="en-US" sz="2667" dirty="0"/>
              <a:t>Average Montverde Academy Non-Residential water usage – 97,000 gallons per month</a:t>
            </a:r>
          </a:p>
          <a:p>
            <a:pPr indent="-448722">
              <a:lnSpc>
                <a:spcPct val="100000"/>
              </a:lnSpc>
              <a:spcBef>
                <a:spcPts val="800"/>
              </a:spcBef>
              <a:spcAft>
                <a:spcPts val="800"/>
              </a:spcAft>
              <a:buSzPts val="1700"/>
            </a:pPr>
            <a:r>
              <a:rPr lang="en-US" sz="2667" dirty="0"/>
              <a:t>Average Monthly Sewer Bill</a:t>
            </a:r>
          </a:p>
          <a:p>
            <a:pPr lvl="1" indent="-448722">
              <a:lnSpc>
                <a:spcPct val="100000"/>
              </a:lnSpc>
              <a:spcBef>
                <a:spcPts val="0"/>
              </a:spcBef>
              <a:buSzPts val="1700"/>
            </a:pPr>
            <a:r>
              <a:rPr lang="en-US" sz="2133" dirty="0">
                <a:latin typeface="Calibri" panose="020F0502020204030204" pitchFamily="34" charset="0"/>
                <a:cs typeface="Calibri" panose="020F0502020204030204" pitchFamily="34" charset="0"/>
              </a:rPr>
              <a:t>Residential Inside Town Limits - $42</a:t>
            </a:r>
          </a:p>
          <a:p>
            <a:pPr lvl="1" indent="-448722">
              <a:lnSpc>
                <a:spcPct val="100000"/>
              </a:lnSpc>
              <a:spcBef>
                <a:spcPts val="0"/>
              </a:spcBef>
              <a:buSzPts val="1700"/>
            </a:pPr>
            <a:r>
              <a:rPr lang="en-US" sz="2133" dirty="0">
                <a:latin typeface="Calibri" panose="020F0502020204030204" pitchFamily="34" charset="0"/>
                <a:cs typeface="Calibri" panose="020F0502020204030204" pitchFamily="34" charset="0"/>
              </a:rPr>
              <a:t>Residential Outside Town Limits - $53</a:t>
            </a:r>
          </a:p>
          <a:p>
            <a:pPr indent="-448722">
              <a:lnSpc>
                <a:spcPct val="100000"/>
              </a:lnSpc>
              <a:spcBef>
                <a:spcPts val="800"/>
              </a:spcBef>
              <a:spcAft>
                <a:spcPts val="800"/>
              </a:spcAft>
              <a:buSzPts val="1700"/>
            </a:pPr>
            <a:r>
              <a:rPr lang="en-US" sz="2667" dirty="0"/>
              <a:t>No Debt Service</a:t>
            </a:r>
          </a:p>
        </p:txBody>
      </p:sp>
      <p:pic>
        <p:nvPicPr>
          <p:cNvPr id="2" name="Google Shape;165;p21">
            <a:extLst>
              <a:ext uri="{FF2B5EF4-FFF2-40B4-BE49-F238E27FC236}">
                <a16:creationId xmlns:a16="http://schemas.microsoft.com/office/drawing/2014/main" id="{90E5A1DF-198A-7E3A-A5A5-E6F6F50601CF}"/>
              </a:ext>
            </a:extLst>
          </p:cNvPr>
          <p:cNvPicPr preferRelativeResize="0"/>
          <p:nvPr/>
        </p:nvPicPr>
        <p:blipFill>
          <a:blip r:embed="rId3">
            <a:alphaModFix/>
          </a:blip>
          <a:stretch>
            <a:fillRect/>
          </a:stretch>
        </p:blipFill>
        <p:spPr>
          <a:xfrm>
            <a:off x="9933028" y="6213133"/>
            <a:ext cx="1832971" cy="644867"/>
          </a:xfrm>
          <a:prstGeom prst="rect">
            <a:avLst/>
          </a:prstGeom>
          <a:noFill/>
          <a:ln>
            <a:noFill/>
          </a:ln>
        </p:spPr>
      </p:pic>
    </p:spTree>
    <p:extLst>
      <p:ext uri="{BB962C8B-B14F-4D97-AF65-F5344CB8AC3E}">
        <p14:creationId xmlns:p14="http://schemas.microsoft.com/office/powerpoint/2010/main" val="1310161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7"/>
          <p:cNvSpPr txBox="1">
            <a:spLocks noGrp="1"/>
          </p:cNvSpPr>
          <p:nvPr>
            <p:ph type="title"/>
          </p:nvPr>
        </p:nvSpPr>
        <p:spPr>
          <a:xfrm>
            <a:off x="0" y="9306"/>
            <a:ext cx="12192000" cy="1191281"/>
          </a:xfrm>
          <a:prstGeom prst="rect">
            <a:avLst/>
          </a:prstGeom>
        </p:spPr>
        <p:txBody>
          <a:bodyPr spcFirstLastPara="1" wrap="square" lIns="121900" tIns="121900" rIns="121900" bIns="121900" anchor="ctr" anchorCtr="0">
            <a:noAutofit/>
          </a:bodyPr>
          <a:lstStyle/>
          <a:p>
            <a:r>
              <a:rPr lang="en-US" sz="4800" dirty="0"/>
              <a:t>Projected Revenue Requirements</a:t>
            </a:r>
            <a:endParaRPr dirty="0"/>
          </a:p>
        </p:txBody>
      </p:sp>
      <p:sp>
        <p:nvSpPr>
          <p:cNvPr id="241" name="Google Shape;241;p27"/>
          <p:cNvSpPr txBox="1">
            <a:spLocks noGrp="1"/>
          </p:cNvSpPr>
          <p:nvPr>
            <p:ph type="sldNum" idx="12"/>
          </p:nvPr>
        </p:nvSpPr>
        <p:spPr>
          <a:xfrm>
            <a:off x="11460411" y="6434789"/>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pPr algn="r"/>
              <a:t>26</a:t>
            </a:fld>
            <a:endParaRPr/>
          </a:p>
        </p:txBody>
      </p:sp>
      <p:pic>
        <p:nvPicPr>
          <p:cNvPr id="242" name="Google Shape;242;p27"/>
          <p:cNvPicPr preferRelativeResize="0"/>
          <p:nvPr/>
        </p:nvPicPr>
        <p:blipFill>
          <a:blip r:embed="rId3">
            <a:alphaModFix/>
          </a:blip>
          <a:stretch>
            <a:fillRect/>
          </a:stretch>
        </p:blipFill>
        <p:spPr>
          <a:xfrm>
            <a:off x="9933028" y="6213133"/>
            <a:ext cx="1832971" cy="644867"/>
          </a:xfrm>
          <a:prstGeom prst="rect">
            <a:avLst/>
          </a:prstGeom>
          <a:noFill/>
          <a:ln>
            <a:noFill/>
          </a:ln>
        </p:spPr>
      </p:pic>
      <p:graphicFrame>
        <p:nvGraphicFramePr>
          <p:cNvPr id="5" name="Chart 4">
            <a:extLst>
              <a:ext uri="{FF2B5EF4-FFF2-40B4-BE49-F238E27FC236}">
                <a16:creationId xmlns:a16="http://schemas.microsoft.com/office/drawing/2014/main" id="{452EE77D-F48E-CE6B-A094-CB4CC11F5522}"/>
              </a:ext>
            </a:extLst>
          </p:cNvPr>
          <p:cNvGraphicFramePr/>
          <p:nvPr/>
        </p:nvGraphicFramePr>
        <p:xfrm>
          <a:off x="523874" y="1422243"/>
          <a:ext cx="11242124" cy="47908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47955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0" y="0"/>
            <a:ext cx="12192000" cy="1211533"/>
          </a:xfrm>
          <a:prstGeom prst="rect">
            <a:avLst/>
          </a:prstGeom>
        </p:spPr>
        <p:txBody>
          <a:bodyPr spcFirstLastPara="1" wrap="square" lIns="121900" tIns="121900" rIns="121900" bIns="121900" anchor="ctr" anchorCtr="0">
            <a:noAutofit/>
          </a:bodyPr>
          <a:lstStyle/>
          <a:p>
            <a:r>
              <a:rPr lang="en-US" sz="4800" dirty="0"/>
              <a:t>Projected Operating Results</a:t>
            </a:r>
            <a:endParaRPr sz="4800" dirty="0"/>
          </a:p>
        </p:txBody>
      </p:sp>
      <p:sp>
        <p:nvSpPr>
          <p:cNvPr id="163" name="Google Shape;163;p21"/>
          <p:cNvSpPr txBox="1">
            <a:spLocks noGrp="1"/>
          </p:cNvSpPr>
          <p:nvPr>
            <p:ph type="sldNum" idx="12"/>
          </p:nvPr>
        </p:nvSpPr>
        <p:spPr>
          <a:xfrm>
            <a:off x="11460411" y="6434789"/>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pPr algn="r"/>
              <a:t>27</a:t>
            </a:fld>
            <a:endParaRPr dirty="0"/>
          </a:p>
        </p:txBody>
      </p:sp>
      <p:graphicFrame>
        <p:nvGraphicFramePr>
          <p:cNvPr id="7" name="Chart 6">
            <a:extLst>
              <a:ext uri="{FF2B5EF4-FFF2-40B4-BE49-F238E27FC236}">
                <a16:creationId xmlns:a16="http://schemas.microsoft.com/office/drawing/2014/main" id="{E511A4B0-B1BF-5E52-27B9-837070767076}"/>
              </a:ext>
            </a:extLst>
          </p:cNvPr>
          <p:cNvGraphicFramePr/>
          <p:nvPr/>
        </p:nvGraphicFramePr>
        <p:xfrm>
          <a:off x="304800" y="1283547"/>
          <a:ext cx="11582400" cy="492958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BF41D63-F35D-4D15-D460-7A87EB9DF2B7}"/>
              </a:ext>
            </a:extLst>
          </p:cNvPr>
          <p:cNvSpPr txBox="1"/>
          <p:nvPr/>
        </p:nvSpPr>
        <p:spPr>
          <a:xfrm>
            <a:off x="580352" y="1293708"/>
            <a:ext cx="10392448"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Revenues and Expenditures</a:t>
            </a:r>
          </a:p>
        </p:txBody>
      </p:sp>
      <p:pic>
        <p:nvPicPr>
          <p:cNvPr id="2" name="Google Shape;165;p21">
            <a:extLst>
              <a:ext uri="{FF2B5EF4-FFF2-40B4-BE49-F238E27FC236}">
                <a16:creationId xmlns:a16="http://schemas.microsoft.com/office/drawing/2014/main" id="{28459CA1-B31C-BF8B-B7D7-C7E8A1B08483}"/>
              </a:ext>
            </a:extLst>
          </p:cNvPr>
          <p:cNvPicPr preferRelativeResize="0"/>
          <p:nvPr/>
        </p:nvPicPr>
        <p:blipFill>
          <a:blip r:embed="rId4">
            <a:alphaModFix/>
          </a:blip>
          <a:stretch>
            <a:fillRect/>
          </a:stretch>
        </p:blipFill>
        <p:spPr>
          <a:xfrm>
            <a:off x="9933028" y="6213133"/>
            <a:ext cx="1832971" cy="644867"/>
          </a:xfrm>
          <a:prstGeom prst="rect">
            <a:avLst/>
          </a:prstGeom>
          <a:noFill/>
          <a:ln>
            <a:noFill/>
          </a:ln>
        </p:spPr>
      </p:pic>
    </p:spTree>
    <p:extLst>
      <p:ext uri="{BB962C8B-B14F-4D97-AF65-F5344CB8AC3E}">
        <p14:creationId xmlns:p14="http://schemas.microsoft.com/office/powerpoint/2010/main" val="2311429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0" y="0"/>
            <a:ext cx="12192000" cy="1211533"/>
          </a:xfrm>
          <a:prstGeom prst="rect">
            <a:avLst/>
          </a:prstGeom>
        </p:spPr>
        <p:txBody>
          <a:bodyPr spcFirstLastPara="1" wrap="square" lIns="121900" tIns="121900" rIns="121900" bIns="121900" anchor="ctr" anchorCtr="0">
            <a:noAutofit/>
          </a:bodyPr>
          <a:lstStyle/>
          <a:p>
            <a:r>
              <a:rPr lang="en-US" sz="4800" dirty="0"/>
              <a:t>Projected Fund Balance and Liquidity</a:t>
            </a:r>
            <a:endParaRPr sz="4800" dirty="0"/>
          </a:p>
        </p:txBody>
      </p:sp>
      <p:sp>
        <p:nvSpPr>
          <p:cNvPr id="163" name="Google Shape;163;p21"/>
          <p:cNvSpPr txBox="1">
            <a:spLocks noGrp="1"/>
          </p:cNvSpPr>
          <p:nvPr>
            <p:ph type="sldNum" idx="12"/>
          </p:nvPr>
        </p:nvSpPr>
        <p:spPr>
          <a:xfrm>
            <a:off x="11460411" y="6434789"/>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pPr algn="r"/>
              <a:t>28</a:t>
            </a:fld>
            <a:endParaRPr/>
          </a:p>
        </p:txBody>
      </p:sp>
      <p:graphicFrame>
        <p:nvGraphicFramePr>
          <p:cNvPr id="8" name="Chart 7">
            <a:extLst>
              <a:ext uri="{FF2B5EF4-FFF2-40B4-BE49-F238E27FC236}">
                <a16:creationId xmlns:a16="http://schemas.microsoft.com/office/drawing/2014/main" id="{BD209AA1-0BB4-BF08-9D4F-B037CE394F32}"/>
              </a:ext>
            </a:extLst>
          </p:cNvPr>
          <p:cNvGraphicFramePr/>
          <p:nvPr/>
        </p:nvGraphicFramePr>
        <p:xfrm>
          <a:off x="304799" y="4132395"/>
          <a:ext cx="11582399" cy="2190573"/>
        </p:xfrm>
        <a:graphic>
          <a:graphicData uri="http://schemas.openxmlformats.org/drawingml/2006/chart">
            <c:chart xmlns:c="http://schemas.openxmlformats.org/drawingml/2006/chart" xmlns:r="http://schemas.openxmlformats.org/officeDocument/2006/relationships" r:id="rId3"/>
          </a:graphicData>
        </a:graphic>
      </p:graphicFrame>
      <p:pic>
        <p:nvPicPr>
          <p:cNvPr id="2" name="Google Shape;165;p21">
            <a:extLst>
              <a:ext uri="{FF2B5EF4-FFF2-40B4-BE49-F238E27FC236}">
                <a16:creationId xmlns:a16="http://schemas.microsoft.com/office/drawing/2014/main" id="{28459CA1-B31C-BF8B-B7D7-C7E8A1B08483}"/>
              </a:ext>
            </a:extLst>
          </p:cNvPr>
          <p:cNvPicPr preferRelativeResize="0"/>
          <p:nvPr/>
        </p:nvPicPr>
        <p:blipFill>
          <a:blip r:embed="rId4">
            <a:alphaModFix/>
          </a:blip>
          <a:stretch>
            <a:fillRect/>
          </a:stretch>
        </p:blipFill>
        <p:spPr>
          <a:xfrm>
            <a:off x="9933028" y="6213133"/>
            <a:ext cx="1832971" cy="644867"/>
          </a:xfrm>
          <a:prstGeom prst="rect">
            <a:avLst/>
          </a:prstGeom>
          <a:noFill/>
          <a:ln>
            <a:noFill/>
          </a:ln>
        </p:spPr>
      </p:pic>
      <p:graphicFrame>
        <p:nvGraphicFramePr>
          <p:cNvPr id="6" name="Chart 5">
            <a:extLst>
              <a:ext uri="{FF2B5EF4-FFF2-40B4-BE49-F238E27FC236}">
                <a16:creationId xmlns:a16="http://schemas.microsoft.com/office/drawing/2014/main" id="{A485A363-699A-DEE3-AA3D-DEAA52FFCA8A}"/>
              </a:ext>
            </a:extLst>
          </p:cNvPr>
          <p:cNvGraphicFramePr/>
          <p:nvPr/>
        </p:nvGraphicFramePr>
        <p:xfrm>
          <a:off x="304801" y="1275189"/>
          <a:ext cx="11582399" cy="27738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63040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7"/>
          <p:cNvSpPr txBox="1">
            <a:spLocks noGrp="1"/>
          </p:cNvSpPr>
          <p:nvPr>
            <p:ph type="sldNum" idx="12"/>
          </p:nvPr>
        </p:nvSpPr>
        <p:spPr>
          <a:xfrm>
            <a:off x="11460411" y="6434789"/>
            <a:ext cx="731600" cy="524800"/>
          </a:xfrm>
          <a:prstGeom prst="rect">
            <a:avLst/>
          </a:prstGeom>
          <a:noFill/>
          <a:ln>
            <a:noFill/>
          </a:ln>
        </p:spPr>
        <p:txBody>
          <a:bodyPr spcFirstLastPara="1" wrap="square" lIns="121900" tIns="60933" rIns="121900" bIns="60933" anchor="ctr" anchorCtr="0">
            <a:noAutofit/>
          </a:bodyPr>
          <a:lstStyle/>
          <a:p>
            <a:pPr algn="r"/>
            <a:fld id="{00000000-1234-1234-1234-123412341234}" type="slidenum">
              <a:rPr lang="en-US"/>
              <a:pPr algn="r"/>
              <a:t>29</a:t>
            </a:fld>
            <a:endParaRPr dirty="0"/>
          </a:p>
        </p:txBody>
      </p:sp>
      <p:sp>
        <p:nvSpPr>
          <p:cNvPr id="532" name="Google Shape;532;p57"/>
          <p:cNvSpPr txBox="1">
            <a:spLocks noGrp="1"/>
          </p:cNvSpPr>
          <p:nvPr>
            <p:ph type="title"/>
          </p:nvPr>
        </p:nvSpPr>
        <p:spPr>
          <a:xfrm>
            <a:off x="397467" y="611067"/>
            <a:ext cx="4170000" cy="1661200"/>
          </a:xfrm>
          <a:prstGeom prst="rect">
            <a:avLst/>
          </a:prstGeom>
          <a:noFill/>
          <a:ln>
            <a:noFill/>
          </a:ln>
        </p:spPr>
        <p:txBody>
          <a:bodyPr spcFirstLastPara="1" wrap="square" lIns="121900" tIns="60933" rIns="121900" bIns="60933" anchor="ctr" anchorCtr="0">
            <a:noAutofit/>
          </a:bodyPr>
          <a:lstStyle/>
          <a:p>
            <a:pPr algn="ctr">
              <a:buClr>
                <a:schemeClr val="dk2"/>
              </a:buClr>
            </a:pPr>
            <a:r>
              <a:rPr lang="en-US" sz="5067" dirty="0"/>
              <a:t>Questions &amp; Discussion</a:t>
            </a:r>
            <a:endParaRPr sz="5067" b="1" dirty="0">
              <a:ea typeface="Trebuchet MS"/>
              <a:sym typeface="Trebuchet MS"/>
            </a:endParaRPr>
          </a:p>
        </p:txBody>
      </p:sp>
      <p:pic>
        <p:nvPicPr>
          <p:cNvPr id="569" name="Google Shape;569;p57"/>
          <p:cNvPicPr preferRelativeResize="0"/>
          <p:nvPr/>
        </p:nvPicPr>
        <p:blipFill>
          <a:blip r:embed="rId3">
            <a:alphaModFix/>
          </a:blip>
          <a:stretch>
            <a:fillRect/>
          </a:stretch>
        </p:blipFill>
        <p:spPr>
          <a:xfrm>
            <a:off x="9933028" y="6213133"/>
            <a:ext cx="1832971" cy="644867"/>
          </a:xfrm>
          <a:prstGeom prst="rect">
            <a:avLst/>
          </a:prstGeom>
          <a:noFill/>
          <a:ln>
            <a:noFill/>
          </a:ln>
        </p:spPr>
      </p:pic>
      <p:sp>
        <p:nvSpPr>
          <p:cNvPr id="4" name="Google Shape;104;p16">
            <a:extLst>
              <a:ext uri="{FF2B5EF4-FFF2-40B4-BE49-F238E27FC236}">
                <a16:creationId xmlns:a16="http://schemas.microsoft.com/office/drawing/2014/main" id="{7368CA6E-8C5C-D85B-3895-8D442D5E9D07}"/>
              </a:ext>
            </a:extLst>
          </p:cNvPr>
          <p:cNvSpPr txBox="1"/>
          <p:nvPr/>
        </p:nvSpPr>
        <p:spPr>
          <a:xfrm>
            <a:off x="5032120" y="2667696"/>
            <a:ext cx="7019365" cy="3665505"/>
          </a:xfrm>
          <a:prstGeom prst="rect">
            <a:avLst/>
          </a:prstGeom>
          <a:noFill/>
          <a:ln>
            <a:noFill/>
          </a:ln>
        </p:spPr>
        <p:txBody>
          <a:bodyPr spcFirstLastPara="1" wrap="square" lIns="121900" tIns="121900" rIns="121900" bIns="121900" anchor="t" anchorCtr="0">
            <a:noAutofit/>
          </a:bodyPr>
          <a:lstStyle/>
          <a:p>
            <a:pPr marL="609585" indent="-457189">
              <a:spcBef>
                <a:spcPts val="1067"/>
              </a:spcBef>
              <a:spcAft>
                <a:spcPts val="1067"/>
              </a:spcAft>
              <a:buClr>
                <a:schemeClr val="dk2"/>
              </a:buClr>
              <a:buSzPts val="1800"/>
              <a:buFont typeface="Roboto"/>
              <a:buChar char="●"/>
            </a:pPr>
            <a:r>
              <a:rPr lang="en-US" sz="4267" dirty="0">
                <a:solidFill>
                  <a:schemeClr val="dk2"/>
                </a:solidFill>
                <a:latin typeface="Calibri" panose="020F0502020204030204" pitchFamily="34" charset="0"/>
                <a:ea typeface="Roboto"/>
                <a:cs typeface="Calibri" panose="020F0502020204030204" pitchFamily="34" charset="0"/>
                <a:sym typeface="Roboto"/>
              </a:rPr>
              <a:t>Questions?</a:t>
            </a:r>
          </a:p>
        </p:txBody>
      </p:sp>
      <p:pic>
        <p:nvPicPr>
          <p:cNvPr id="1026" name="Picture 2">
            <a:extLst>
              <a:ext uri="{FF2B5EF4-FFF2-40B4-BE49-F238E27FC236}">
                <a16:creationId xmlns:a16="http://schemas.microsoft.com/office/drawing/2014/main" id="{A879AFEC-5258-1D17-FC16-A6C09B3D8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1" y="2667695"/>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3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356702" y="1511973"/>
            <a:ext cx="9256193" cy="3834053"/>
          </a:xfrm>
          <a:prstGeom prst="rect">
            <a:avLst/>
          </a:prstGeom>
        </p:spPr>
        <p:txBody>
          <a:bodyPr vert="horz" lIns="91440" tIns="45720" rIns="91440" bIns="45720" rtlCol="0" anchor="t">
            <a:normAutofit fontScale="92500" lnSpcReduction="10000"/>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3200" b="1" u="sng" dirty="0">
                <a:solidFill>
                  <a:schemeClr val="tx1">
                    <a:lumMod val="65000"/>
                    <a:lumOff val="35000"/>
                  </a:schemeClr>
                </a:solidFill>
                <a:effectLst/>
              </a:rPr>
              <a:t>DISCUSSION OF WASTEWATER TREATMENT PLANT</a:t>
            </a:r>
            <a:endParaRPr lang="en-US" sz="3200" dirty="0">
              <a:solidFill>
                <a:schemeClr val="tx1">
                  <a:lumMod val="65000"/>
                  <a:lumOff val="35000"/>
                </a:schemeClr>
              </a:solidFill>
              <a:effectLst/>
            </a:endParaRPr>
          </a:p>
          <a:p>
            <a:pPr marR="0" indent="-228600">
              <a:lnSpc>
                <a:spcPct val="90000"/>
              </a:lnSpc>
              <a:spcBef>
                <a:spcPts val="0"/>
              </a:spcBef>
              <a:spcAft>
                <a:spcPts val="600"/>
              </a:spcAft>
              <a:buFont typeface="Arial" panose="020B0604020202020204" pitchFamily="34" charset="0"/>
              <a:buChar char="•"/>
              <a:tabLst>
                <a:tab pos="857250" algn="l"/>
              </a:tabLst>
            </a:pPr>
            <a:r>
              <a:rPr lang="en-US" sz="3000" dirty="0">
                <a:solidFill>
                  <a:schemeClr val="tx1">
                    <a:lumMod val="65000"/>
                    <a:lumOff val="35000"/>
                  </a:schemeClr>
                </a:solidFill>
                <a:effectLst/>
              </a:rPr>
              <a:t>Review of possible new legislation</a:t>
            </a:r>
          </a:p>
          <a:p>
            <a:pPr marR="0" indent="-228600">
              <a:lnSpc>
                <a:spcPct val="90000"/>
              </a:lnSpc>
              <a:spcBef>
                <a:spcPts val="0"/>
              </a:spcBef>
              <a:spcAft>
                <a:spcPts val="600"/>
              </a:spcAft>
              <a:buFont typeface="Arial" panose="020B0604020202020204" pitchFamily="34" charset="0"/>
              <a:buChar char="•"/>
              <a:tabLst>
                <a:tab pos="857250" algn="l"/>
              </a:tabLst>
            </a:pPr>
            <a:r>
              <a:rPr lang="en-US" sz="3000" dirty="0">
                <a:solidFill>
                  <a:schemeClr val="tx1">
                    <a:lumMod val="65000"/>
                    <a:lumOff val="35000"/>
                  </a:schemeClr>
                </a:solidFill>
              </a:rPr>
              <a:t>Review of preliminary system design and location</a:t>
            </a:r>
          </a:p>
          <a:p>
            <a:pPr marR="0" indent="-228600">
              <a:lnSpc>
                <a:spcPct val="90000"/>
              </a:lnSpc>
              <a:spcBef>
                <a:spcPts val="0"/>
              </a:spcBef>
              <a:spcAft>
                <a:spcPts val="600"/>
              </a:spcAft>
              <a:buFont typeface="Arial" panose="020B0604020202020204" pitchFamily="34" charset="0"/>
              <a:buChar char="•"/>
              <a:tabLst>
                <a:tab pos="857250" algn="l"/>
              </a:tabLst>
            </a:pPr>
            <a:r>
              <a:rPr lang="en-US" sz="3000" dirty="0">
                <a:solidFill>
                  <a:schemeClr val="tx1">
                    <a:lumMod val="65000"/>
                    <a:lumOff val="35000"/>
                  </a:schemeClr>
                </a:solidFill>
                <a:effectLst/>
              </a:rPr>
              <a:t>Review of Phase I cost</a:t>
            </a:r>
          </a:p>
          <a:p>
            <a:pPr marR="0" indent="-228600">
              <a:lnSpc>
                <a:spcPct val="90000"/>
              </a:lnSpc>
              <a:spcBef>
                <a:spcPts val="0"/>
              </a:spcBef>
              <a:spcAft>
                <a:spcPts val="600"/>
              </a:spcAft>
              <a:buFont typeface="Arial" panose="020B0604020202020204" pitchFamily="34" charset="0"/>
              <a:buChar char="•"/>
              <a:tabLst>
                <a:tab pos="857250" algn="l"/>
              </a:tabLst>
            </a:pPr>
            <a:r>
              <a:rPr lang="en-US" sz="3000" dirty="0">
                <a:solidFill>
                  <a:schemeClr val="tx1">
                    <a:lumMod val="65000"/>
                    <a:lumOff val="35000"/>
                  </a:schemeClr>
                </a:solidFill>
                <a:effectLst/>
              </a:rPr>
              <a:t>Review of sewer rates</a:t>
            </a:r>
          </a:p>
          <a:p>
            <a:pPr marR="0" indent="-228600">
              <a:lnSpc>
                <a:spcPct val="90000"/>
              </a:lnSpc>
              <a:spcBef>
                <a:spcPts val="0"/>
              </a:spcBef>
              <a:spcAft>
                <a:spcPts val="600"/>
              </a:spcAft>
              <a:buFont typeface="Arial" panose="020B0604020202020204" pitchFamily="34" charset="0"/>
              <a:buChar char="•"/>
              <a:tabLst>
                <a:tab pos="857250" algn="l"/>
              </a:tabLst>
            </a:pPr>
            <a:r>
              <a:rPr lang="en-US" sz="3000" dirty="0">
                <a:solidFill>
                  <a:schemeClr val="tx1">
                    <a:lumMod val="65000"/>
                    <a:lumOff val="35000"/>
                  </a:schemeClr>
                </a:solidFill>
              </a:rPr>
              <a:t>Public discussion</a:t>
            </a:r>
          </a:p>
          <a:p>
            <a:pPr marR="0" indent="-228600">
              <a:lnSpc>
                <a:spcPct val="90000"/>
              </a:lnSpc>
              <a:spcBef>
                <a:spcPts val="0"/>
              </a:spcBef>
              <a:spcAft>
                <a:spcPts val="600"/>
              </a:spcAft>
              <a:buFont typeface="Arial" panose="020B0604020202020204" pitchFamily="34" charset="0"/>
              <a:buChar char="•"/>
              <a:tabLst>
                <a:tab pos="857250" algn="l"/>
              </a:tabLst>
            </a:pPr>
            <a:r>
              <a:rPr lang="en-US" sz="3000" dirty="0">
                <a:solidFill>
                  <a:schemeClr val="tx1">
                    <a:lumMod val="65000"/>
                    <a:lumOff val="35000"/>
                  </a:schemeClr>
                </a:solidFill>
                <a:effectLst/>
              </a:rPr>
              <a:t>Council discussion</a:t>
            </a: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Tree>
    <p:extLst>
      <p:ext uri="{BB962C8B-B14F-4D97-AF65-F5344CB8AC3E}">
        <p14:creationId xmlns:p14="http://schemas.microsoft.com/office/powerpoint/2010/main" val="1502478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356702" y="1511973"/>
            <a:ext cx="9256193" cy="3834053"/>
          </a:xfrm>
          <a:prstGeom prst="rect">
            <a:avLst/>
          </a:prstGeom>
        </p:spPr>
        <p:txBody>
          <a:bodyPr vert="horz" lIns="91440" tIns="45720" rIns="91440" bIns="45720" rtlCol="0" anchor="t">
            <a:normAutofit/>
          </a:bodyPr>
          <a:lstStyle/>
          <a:p>
            <a:pPr marR="0" indent="-228600" algn="ctr">
              <a:lnSpc>
                <a:spcPct val="90000"/>
              </a:lnSpc>
              <a:spcBef>
                <a:spcPts val="0"/>
              </a:spcBef>
              <a:spcAft>
                <a:spcPts val="600"/>
              </a:spcAft>
              <a:buFont typeface="Arial" panose="020B0604020202020204" pitchFamily="34" charset="0"/>
              <a:buChar char="•"/>
              <a:tabLst>
                <a:tab pos="857250" algn="l"/>
              </a:tabLst>
            </a:pPr>
            <a:r>
              <a:rPr lang="en-US" sz="3200" b="1" u="sng" dirty="0">
                <a:solidFill>
                  <a:schemeClr val="tx1">
                    <a:lumMod val="65000"/>
                    <a:lumOff val="35000"/>
                  </a:schemeClr>
                </a:solidFill>
                <a:effectLst/>
              </a:rPr>
              <a:t>CONSIDERATION OF WASTEWATER RELATED RESOLUTIONS</a:t>
            </a:r>
            <a:endParaRPr lang="en-US" sz="3200" dirty="0">
              <a:solidFill>
                <a:schemeClr val="tx1">
                  <a:lumMod val="65000"/>
                  <a:lumOff val="35000"/>
                </a:schemeClr>
              </a:solidFill>
              <a:effectLst/>
            </a:endParaRP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Tree>
    <p:extLst>
      <p:ext uri="{BB962C8B-B14F-4D97-AF65-F5344CB8AC3E}">
        <p14:creationId xmlns:p14="http://schemas.microsoft.com/office/powerpoint/2010/main" val="3278574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403356" y="1306700"/>
            <a:ext cx="9256193" cy="979300"/>
          </a:xfrm>
          <a:prstGeom prst="rect">
            <a:avLst/>
          </a:prstGeom>
        </p:spPr>
        <p:txBody>
          <a:bodyPr vert="horz" lIns="91440" tIns="45720" rIns="91440" bIns="45720" rtlCol="0" anchor="t">
            <a:normAutofit fontScale="40000" lnSpcReduction="20000"/>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7600" b="1" u="sng" dirty="0">
                <a:solidFill>
                  <a:schemeClr val="tx1">
                    <a:lumMod val="65000"/>
                    <a:lumOff val="35000"/>
                  </a:schemeClr>
                </a:solidFill>
                <a:effectLst/>
              </a:rPr>
              <a:t>RESOLUTION NO. 2023-59</a:t>
            </a:r>
          </a:p>
          <a:p>
            <a:pPr marR="0" indent="-228600" algn="ctr">
              <a:lnSpc>
                <a:spcPct val="90000"/>
              </a:lnSpc>
              <a:spcBef>
                <a:spcPts val="0"/>
              </a:spcBef>
              <a:spcAft>
                <a:spcPts val="600"/>
              </a:spcAft>
              <a:buFont typeface="Arial" panose="020B0604020202020204" pitchFamily="34" charset="0"/>
              <a:buChar char="•"/>
              <a:tabLst>
                <a:tab pos="857250" algn="l"/>
              </a:tabLst>
            </a:pPr>
            <a:endParaRPr lang="en-US" sz="3200" dirty="0">
              <a:solidFill>
                <a:schemeClr val="tx1">
                  <a:lumMod val="65000"/>
                  <a:lumOff val="35000"/>
                </a:schemeClr>
              </a:solidFill>
              <a:effectLst/>
            </a:endParaRP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
        <p:nvSpPr>
          <p:cNvPr id="5" name="TextBox 4">
            <a:extLst>
              <a:ext uri="{FF2B5EF4-FFF2-40B4-BE49-F238E27FC236}">
                <a16:creationId xmlns:a16="http://schemas.microsoft.com/office/drawing/2014/main" id="{AC06C7C4-EC45-421B-FA06-597DD7BDB7F4}"/>
              </a:ext>
            </a:extLst>
          </p:cNvPr>
          <p:cNvSpPr txBox="1"/>
          <p:nvPr/>
        </p:nvSpPr>
        <p:spPr>
          <a:xfrm>
            <a:off x="2556588" y="2192694"/>
            <a:ext cx="6736702" cy="1754326"/>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A Resolution of the Town Council of the Town of Montverde, Florida, approving the amendment to interlocal agreement for disbursement of American Rescue Plan Act funds between Lake County, Florida and the Town of Montverde to increase the funding allocation from $4,000,000 to $5,000,000 for a Sewer Infrastructure Project; providing for an effective date.</a:t>
            </a:r>
            <a:endParaRPr lang="en-US" dirty="0"/>
          </a:p>
        </p:txBody>
      </p:sp>
    </p:spTree>
    <p:extLst>
      <p:ext uri="{BB962C8B-B14F-4D97-AF65-F5344CB8AC3E}">
        <p14:creationId xmlns:p14="http://schemas.microsoft.com/office/powerpoint/2010/main" val="3375041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403356" y="1306700"/>
            <a:ext cx="9256193" cy="979300"/>
          </a:xfrm>
          <a:prstGeom prst="rect">
            <a:avLst/>
          </a:prstGeom>
        </p:spPr>
        <p:txBody>
          <a:bodyPr vert="horz" lIns="91440" tIns="45720" rIns="91440" bIns="45720" rtlCol="0" anchor="t">
            <a:normAutofit fontScale="40000" lnSpcReduction="20000"/>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7600" b="1" u="sng" dirty="0">
                <a:solidFill>
                  <a:schemeClr val="tx1">
                    <a:lumMod val="65000"/>
                    <a:lumOff val="35000"/>
                  </a:schemeClr>
                </a:solidFill>
                <a:effectLst/>
              </a:rPr>
              <a:t>RESOLUTION NO. 2023-58</a:t>
            </a:r>
          </a:p>
          <a:p>
            <a:pPr marR="0" indent="-228600" algn="ctr">
              <a:lnSpc>
                <a:spcPct val="90000"/>
              </a:lnSpc>
              <a:spcBef>
                <a:spcPts val="0"/>
              </a:spcBef>
              <a:spcAft>
                <a:spcPts val="600"/>
              </a:spcAft>
              <a:buFont typeface="Arial" panose="020B0604020202020204" pitchFamily="34" charset="0"/>
              <a:buChar char="•"/>
              <a:tabLst>
                <a:tab pos="857250" algn="l"/>
              </a:tabLst>
            </a:pPr>
            <a:endParaRPr lang="en-US" sz="3200" dirty="0">
              <a:solidFill>
                <a:schemeClr val="tx1">
                  <a:lumMod val="65000"/>
                  <a:lumOff val="35000"/>
                </a:schemeClr>
              </a:solidFill>
              <a:effectLst/>
            </a:endParaRP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
        <p:nvSpPr>
          <p:cNvPr id="5" name="TextBox 4">
            <a:extLst>
              <a:ext uri="{FF2B5EF4-FFF2-40B4-BE49-F238E27FC236}">
                <a16:creationId xmlns:a16="http://schemas.microsoft.com/office/drawing/2014/main" id="{AC06C7C4-EC45-421B-FA06-597DD7BDB7F4}"/>
              </a:ext>
            </a:extLst>
          </p:cNvPr>
          <p:cNvSpPr txBox="1"/>
          <p:nvPr/>
        </p:nvSpPr>
        <p:spPr>
          <a:xfrm>
            <a:off x="2556588" y="2192694"/>
            <a:ext cx="6736702" cy="2031325"/>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A</a:t>
            </a:r>
            <a:r>
              <a:rPr lang="en-US" sz="1800" dirty="0">
                <a:effectLst/>
                <a:latin typeface="Calibri" panose="020F0502020204030204" pitchFamily="34" charset="0"/>
                <a:ea typeface="Times New Roman" panose="02020603050405020304" pitchFamily="18" charset="0"/>
              </a:rPr>
              <a:t> Resolution of the Town Council of the Town of Montverde, Florida amending the 2022-2023 Fiscal Year budget pursuant to Section 5.05 of the Town Charter to transfer funds from general fund revenues to various general fund departments for increased expenditures in the following departments: Permitting, Legal Services, Fire Department and Capital Projects; providing for an effective date.</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702395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403356" y="1306700"/>
            <a:ext cx="9256193" cy="979300"/>
          </a:xfrm>
          <a:prstGeom prst="rect">
            <a:avLst/>
          </a:prstGeom>
        </p:spPr>
        <p:txBody>
          <a:bodyPr vert="horz" lIns="91440" tIns="45720" rIns="91440" bIns="45720" rtlCol="0" anchor="t">
            <a:normAutofit fontScale="40000" lnSpcReduction="20000"/>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7600" b="1" u="sng" dirty="0">
                <a:solidFill>
                  <a:schemeClr val="tx1">
                    <a:lumMod val="65000"/>
                    <a:lumOff val="35000"/>
                  </a:schemeClr>
                </a:solidFill>
                <a:effectLst/>
              </a:rPr>
              <a:t>DISCUSSION ON STORMWATER PLANNING</a:t>
            </a:r>
          </a:p>
          <a:p>
            <a:pPr marR="0" indent="-228600" algn="ctr">
              <a:lnSpc>
                <a:spcPct val="90000"/>
              </a:lnSpc>
              <a:spcBef>
                <a:spcPts val="0"/>
              </a:spcBef>
              <a:spcAft>
                <a:spcPts val="600"/>
              </a:spcAft>
              <a:buFont typeface="Arial" panose="020B0604020202020204" pitchFamily="34" charset="0"/>
              <a:buChar char="•"/>
              <a:tabLst>
                <a:tab pos="857250" algn="l"/>
              </a:tabLst>
            </a:pPr>
            <a:endParaRPr lang="en-US" sz="3200" dirty="0">
              <a:solidFill>
                <a:schemeClr val="tx1">
                  <a:lumMod val="65000"/>
                  <a:lumOff val="35000"/>
                </a:schemeClr>
              </a:solidFill>
              <a:effectLst/>
            </a:endParaRP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
        <p:nvSpPr>
          <p:cNvPr id="2" name="TextBox 1">
            <a:extLst>
              <a:ext uri="{FF2B5EF4-FFF2-40B4-BE49-F238E27FC236}">
                <a16:creationId xmlns:a16="http://schemas.microsoft.com/office/drawing/2014/main" id="{216F0443-1C0E-D726-AF06-49EFA3C67516}"/>
              </a:ext>
            </a:extLst>
          </p:cNvPr>
          <p:cNvSpPr txBox="1"/>
          <p:nvPr/>
        </p:nvSpPr>
        <p:spPr>
          <a:xfrm>
            <a:off x="2640563" y="2388637"/>
            <a:ext cx="730587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Update on stormwater projects from Town Engineer</a:t>
            </a:r>
          </a:p>
        </p:txBody>
      </p:sp>
    </p:spTree>
    <p:extLst>
      <p:ext uri="{BB962C8B-B14F-4D97-AF65-F5344CB8AC3E}">
        <p14:creationId xmlns:p14="http://schemas.microsoft.com/office/powerpoint/2010/main" val="55753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B2AC-36AD-446E-ACFE-1D9EABCA5DA6}"/>
              </a:ext>
            </a:extLst>
          </p:cNvPr>
          <p:cNvSpPr>
            <a:spLocks noGrp="1"/>
          </p:cNvSpPr>
          <p:nvPr>
            <p:ph type="ctrTitle"/>
          </p:nvPr>
        </p:nvSpPr>
        <p:spPr>
          <a:xfrm>
            <a:off x="302926" y="3536305"/>
            <a:ext cx="3653777" cy="1717094"/>
          </a:xfrm>
        </p:spPr>
        <p:txBody>
          <a:bodyPr>
            <a:normAutofit fontScale="90000"/>
          </a:bodyPr>
          <a:lstStyle/>
          <a:p>
            <a:r>
              <a:rPr lang="en-US" dirty="0"/>
              <a:t>Stormwater Improvements Project Update</a:t>
            </a:r>
          </a:p>
        </p:txBody>
      </p:sp>
      <p:sp>
        <p:nvSpPr>
          <p:cNvPr id="3" name="Subtitle 2">
            <a:extLst>
              <a:ext uri="{FF2B5EF4-FFF2-40B4-BE49-F238E27FC236}">
                <a16:creationId xmlns:a16="http://schemas.microsoft.com/office/drawing/2014/main" id="{8B70C498-F817-41B6-9CED-D173108F6C6D}"/>
              </a:ext>
            </a:extLst>
          </p:cNvPr>
          <p:cNvSpPr>
            <a:spLocks noGrp="1"/>
          </p:cNvSpPr>
          <p:nvPr>
            <p:ph type="subTitle" idx="1"/>
          </p:nvPr>
        </p:nvSpPr>
        <p:spPr>
          <a:xfrm>
            <a:off x="302926" y="5381585"/>
            <a:ext cx="3653777" cy="1330965"/>
          </a:xfrm>
        </p:spPr>
        <p:txBody>
          <a:bodyPr/>
          <a:lstStyle/>
          <a:p>
            <a:r>
              <a:rPr lang="en-US" dirty="0"/>
              <a:t>May 16, 2023</a:t>
            </a:r>
          </a:p>
        </p:txBody>
      </p:sp>
      <p:pic>
        <p:nvPicPr>
          <p:cNvPr id="7" name="Picture Placeholder 6">
            <a:extLst>
              <a:ext uri="{FF2B5EF4-FFF2-40B4-BE49-F238E27FC236}">
                <a16:creationId xmlns:a16="http://schemas.microsoft.com/office/drawing/2014/main" id="{311BE59C-830E-8DBF-2D9B-A68562EF1AFF}"/>
              </a:ext>
            </a:extLst>
          </p:cNvPr>
          <p:cNvPicPr>
            <a:picLocks noGrp="1" noChangeAspect="1"/>
          </p:cNvPicPr>
          <p:nvPr>
            <p:ph type="pic" sz="quarter" idx="13"/>
          </p:nvPr>
        </p:nvPicPr>
        <p:blipFill rotWithShape="1">
          <a:blip r:embed="rId3"/>
          <a:srcRect l="2119" t="14759" r="-2119" b="31161"/>
          <a:stretch/>
        </p:blipFill>
        <p:spPr>
          <a:xfrm>
            <a:off x="4127619" y="-1"/>
            <a:ext cx="8263434" cy="6858001"/>
          </a:xfrm>
        </p:spPr>
      </p:pic>
      <p:pic>
        <p:nvPicPr>
          <p:cNvPr id="4" name="Picture 3">
            <a:extLst>
              <a:ext uri="{FF2B5EF4-FFF2-40B4-BE49-F238E27FC236}">
                <a16:creationId xmlns:a16="http://schemas.microsoft.com/office/drawing/2014/main" id="{888B9D9F-A848-2306-0A95-97BEA5B5DAEC}"/>
              </a:ext>
            </a:extLst>
          </p:cNvPr>
          <p:cNvPicPr>
            <a:picLocks noChangeAspect="1"/>
          </p:cNvPicPr>
          <p:nvPr/>
        </p:nvPicPr>
        <p:blipFill>
          <a:blip r:embed="rId4"/>
          <a:stretch>
            <a:fillRect/>
          </a:stretch>
        </p:blipFill>
        <p:spPr>
          <a:xfrm>
            <a:off x="203690" y="226812"/>
            <a:ext cx="3517697" cy="1048603"/>
          </a:xfrm>
          <a:prstGeom prst="rect">
            <a:avLst/>
          </a:prstGeom>
        </p:spPr>
      </p:pic>
    </p:spTree>
    <p:extLst>
      <p:ext uri="{BB962C8B-B14F-4D97-AF65-F5344CB8AC3E}">
        <p14:creationId xmlns:p14="http://schemas.microsoft.com/office/powerpoint/2010/main" val="3369153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6D22D3-B50C-6BAD-6083-FD52A59A9BED}"/>
              </a:ext>
            </a:extLst>
          </p:cNvPr>
          <p:cNvSpPr>
            <a:spLocks noGrp="1"/>
          </p:cNvSpPr>
          <p:nvPr>
            <p:ph type="title"/>
          </p:nvPr>
        </p:nvSpPr>
        <p:spPr/>
        <p:txBody>
          <a:bodyPr/>
          <a:lstStyle/>
          <a:p>
            <a:r>
              <a:rPr lang="en-US" dirty="0"/>
              <a:t>Project Background</a:t>
            </a:r>
          </a:p>
        </p:txBody>
      </p:sp>
      <p:sp>
        <p:nvSpPr>
          <p:cNvPr id="6" name="Content Placeholder 5">
            <a:extLst>
              <a:ext uri="{FF2B5EF4-FFF2-40B4-BE49-F238E27FC236}">
                <a16:creationId xmlns:a16="http://schemas.microsoft.com/office/drawing/2014/main" id="{DBAB8562-E279-4D6E-94BC-A3BAD06CA3E0}"/>
              </a:ext>
            </a:extLst>
          </p:cNvPr>
          <p:cNvSpPr>
            <a:spLocks noGrp="1"/>
          </p:cNvSpPr>
          <p:nvPr>
            <p:ph idx="1"/>
          </p:nvPr>
        </p:nvSpPr>
        <p:spPr>
          <a:xfrm>
            <a:off x="838200" y="1529862"/>
            <a:ext cx="7410254" cy="4647101"/>
          </a:xfrm>
        </p:spPr>
        <p:txBody>
          <a:bodyPr>
            <a:normAutofit/>
          </a:bodyPr>
          <a:lstStyle/>
          <a:p>
            <a:r>
              <a:rPr lang="en-US" dirty="0"/>
              <a:t>Town received $1.8M in Resilient Florida Implementation Grant to be used for </a:t>
            </a:r>
            <a:r>
              <a:rPr lang="en-US" b="1" dirty="0">
                <a:effectLst/>
                <a:ea typeface="Calibri" panose="020F0502020204030204" pitchFamily="34" charset="0"/>
                <a:cs typeface="Times New Roman" panose="02020603050405020304" pitchFamily="18" charset="0"/>
              </a:rPr>
              <a:t>Montverde Infrastructure Flooding Mitigation Program</a:t>
            </a:r>
          </a:p>
          <a:p>
            <a:r>
              <a:rPr lang="en-US" dirty="0">
                <a:ea typeface="Calibri" panose="020F0502020204030204" pitchFamily="34" charset="0"/>
                <a:cs typeface="Times New Roman" panose="02020603050405020304" pitchFamily="18" charset="0"/>
              </a:rPr>
              <a:t>Town received a supplementary grant of $200,000 from Lake County Water Authority, to be applied toward the program</a:t>
            </a:r>
          </a:p>
          <a:p>
            <a:r>
              <a:rPr lang="en-US" dirty="0">
                <a:ea typeface="Calibri" panose="020F0502020204030204" pitchFamily="34" charset="0"/>
                <a:cs typeface="Times New Roman" panose="02020603050405020304" pitchFamily="18" charset="0"/>
              </a:rPr>
              <a:t>Program objectives are to </a:t>
            </a:r>
            <a:r>
              <a:rPr lang="en-US" dirty="0">
                <a:effectLst/>
                <a:ea typeface="Calibri" panose="020F0502020204030204" pitchFamily="34" charset="0"/>
                <a:cs typeface="Times New Roman" panose="02020603050405020304" pitchFamily="18" charset="0"/>
              </a:rPr>
              <a:t>construct stormwater retention/detention, collection, and control measures to mitigate flooding and nutrient runoff into Lake Florence and/or Lake Apopka). These measures can  include curbing and piping that collects and diverts stormwater runoff to retention/detention ponds.</a:t>
            </a:r>
          </a:p>
          <a:p>
            <a:endParaRPr lang="en-US" b="1" dirty="0">
              <a:cs typeface="Times New Roman" panose="02020603050405020304" pitchFamily="18" charset="0"/>
            </a:endParaRPr>
          </a:p>
        </p:txBody>
      </p:sp>
      <p:pic>
        <p:nvPicPr>
          <p:cNvPr id="7" name="Picture 6">
            <a:extLst>
              <a:ext uri="{FF2B5EF4-FFF2-40B4-BE49-F238E27FC236}">
                <a16:creationId xmlns:a16="http://schemas.microsoft.com/office/drawing/2014/main" id="{829F6C18-3E57-1B10-09AD-309433579CA9}"/>
              </a:ext>
            </a:extLst>
          </p:cNvPr>
          <p:cNvPicPr>
            <a:picLocks noChangeAspect="1"/>
          </p:cNvPicPr>
          <p:nvPr/>
        </p:nvPicPr>
        <p:blipFill>
          <a:blip r:embed="rId2"/>
          <a:stretch>
            <a:fillRect/>
          </a:stretch>
        </p:blipFill>
        <p:spPr>
          <a:xfrm>
            <a:off x="8806608" y="348463"/>
            <a:ext cx="2800089" cy="2800089"/>
          </a:xfrm>
          <a:prstGeom prst="rect">
            <a:avLst/>
          </a:prstGeom>
        </p:spPr>
      </p:pic>
      <p:pic>
        <p:nvPicPr>
          <p:cNvPr id="8" name="Picture 7">
            <a:extLst>
              <a:ext uri="{FF2B5EF4-FFF2-40B4-BE49-F238E27FC236}">
                <a16:creationId xmlns:a16="http://schemas.microsoft.com/office/drawing/2014/main" id="{4A3C2D2E-E3E5-5E05-3F29-F58F7697E8E0}"/>
              </a:ext>
            </a:extLst>
          </p:cNvPr>
          <p:cNvPicPr>
            <a:picLocks noChangeAspect="1"/>
          </p:cNvPicPr>
          <p:nvPr/>
        </p:nvPicPr>
        <p:blipFill>
          <a:blip r:embed="rId3"/>
          <a:stretch>
            <a:fillRect/>
          </a:stretch>
        </p:blipFill>
        <p:spPr>
          <a:xfrm>
            <a:off x="9087439" y="3709449"/>
            <a:ext cx="2198086" cy="2185943"/>
          </a:xfrm>
          <a:prstGeom prst="rect">
            <a:avLst/>
          </a:prstGeom>
        </p:spPr>
      </p:pic>
    </p:spTree>
    <p:extLst>
      <p:ext uri="{BB962C8B-B14F-4D97-AF65-F5344CB8AC3E}">
        <p14:creationId xmlns:p14="http://schemas.microsoft.com/office/powerpoint/2010/main" val="359561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C776-9392-4645-B36E-4F42FF963315}"/>
              </a:ext>
            </a:extLst>
          </p:cNvPr>
          <p:cNvSpPr>
            <a:spLocks noGrp="1"/>
          </p:cNvSpPr>
          <p:nvPr>
            <p:ph type="title"/>
          </p:nvPr>
        </p:nvSpPr>
        <p:spPr>
          <a:xfrm>
            <a:off x="1108914" y="241374"/>
            <a:ext cx="8911687" cy="1280890"/>
          </a:xfrm>
        </p:spPr>
        <p:txBody>
          <a:bodyPr/>
          <a:lstStyle/>
          <a:p>
            <a:r>
              <a:rPr lang="en-US" dirty="0"/>
              <a:t>Work Completed To Date</a:t>
            </a:r>
          </a:p>
        </p:txBody>
      </p:sp>
      <p:sp>
        <p:nvSpPr>
          <p:cNvPr id="3" name="Content Placeholder 2">
            <a:extLst>
              <a:ext uri="{FF2B5EF4-FFF2-40B4-BE49-F238E27FC236}">
                <a16:creationId xmlns:a16="http://schemas.microsoft.com/office/drawing/2014/main" id="{2920A5E0-8E60-47D5-853C-3843F7376389}"/>
              </a:ext>
            </a:extLst>
          </p:cNvPr>
          <p:cNvSpPr>
            <a:spLocks noGrp="1"/>
          </p:cNvSpPr>
          <p:nvPr>
            <p:ph idx="1"/>
          </p:nvPr>
        </p:nvSpPr>
        <p:spPr>
          <a:xfrm>
            <a:off x="838200" y="1469878"/>
            <a:ext cx="6851904" cy="4707086"/>
          </a:xfrm>
        </p:spPr>
        <p:txBody>
          <a:bodyPr>
            <a:normAutofit/>
          </a:bodyPr>
          <a:lstStyle/>
          <a:p>
            <a:r>
              <a:rPr lang="en-US" dirty="0"/>
              <a:t>Planning Phase (Complete)</a:t>
            </a:r>
          </a:p>
          <a:p>
            <a:pPr lvl="1"/>
            <a:r>
              <a:rPr lang="en-US" dirty="0"/>
              <a:t>Field Reconnaissance, Identification and Review of SW Project Opportunities</a:t>
            </a:r>
          </a:p>
          <a:p>
            <a:pPr lvl="1"/>
            <a:r>
              <a:rPr lang="en-US" dirty="0"/>
              <a:t>Preparation of Scope of Work and Projected Cost for each of the seven (7) identified SW Improvement Projects</a:t>
            </a:r>
          </a:p>
          <a:p>
            <a:pPr lvl="1"/>
            <a:r>
              <a:rPr lang="en-US" dirty="0"/>
              <a:t>Review of SW Projects with City Staff and ranking of Projects based on Priority and Impact</a:t>
            </a:r>
          </a:p>
          <a:p>
            <a:pPr lvl="1"/>
            <a:r>
              <a:rPr lang="en-US" dirty="0"/>
              <a:t>Based on available grant budget, the first three (3) ranked SW Projects – </a:t>
            </a:r>
            <a:r>
              <a:rPr lang="en-US" dirty="0" err="1"/>
              <a:t>Truskett</a:t>
            </a:r>
            <a:r>
              <a:rPr lang="en-US" dirty="0"/>
              <a:t> Park, Lakeside Drive and Downtown - were selected for Design and Construction</a:t>
            </a:r>
          </a:p>
          <a:p>
            <a:r>
              <a:rPr lang="en-US" dirty="0"/>
              <a:t>Design Phase (in progress)</a:t>
            </a:r>
          </a:p>
          <a:p>
            <a:pPr lvl="1"/>
            <a:r>
              <a:rPr lang="en-US" dirty="0"/>
              <a:t>Survey and geotechnical Work has been completed for the three (3) Projects</a:t>
            </a:r>
          </a:p>
          <a:p>
            <a:pPr lvl="1"/>
            <a:r>
              <a:rPr lang="en-US" dirty="0"/>
              <a:t>Conceptual Layout and Design Phase has started</a:t>
            </a:r>
          </a:p>
          <a:p>
            <a:pPr marL="457200" lvl="1" indent="0">
              <a:buNone/>
            </a:pPr>
            <a:endParaRPr lang="en-US" dirty="0"/>
          </a:p>
          <a:p>
            <a:endParaRPr lang="en-US" dirty="0"/>
          </a:p>
          <a:p>
            <a:pPr marL="914400" lvl="2" indent="0">
              <a:buNone/>
            </a:pPr>
            <a:endParaRPr lang="en-US" dirty="0"/>
          </a:p>
        </p:txBody>
      </p:sp>
      <p:pic>
        <p:nvPicPr>
          <p:cNvPr id="5" name="Picture 4" descr="A picture containing outdoor, sky, road, cloud&#10;&#10;Description automatically generated">
            <a:extLst>
              <a:ext uri="{FF2B5EF4-FFF2-40B4-BE49-F238E27FC236}">
                <a16:creationId xmlns:a16="http://schemas.microsoft.com/office/drawing/2014/main" id="{082BEFC5-6A26-1A9D-08B9-183E6E5A9426}"/>
              </a:ext>
            </a:extLst>
          </p:cNvPr>
          <p:cNvPicPr>
            <a:picLocks noChangeAspect="1"/>
          </p:cNvPicPr>
          <p:nvPr/>
        </p:nvPicPr>
        <p:blipFill rotWithShape="1">
          <a:blip r:embed="rId2">
            <a:extLst>
              <a:ext uri="{28A0092B-C50C-407E-A947-70E740481C1C}">
                <a14:useLocalDpi xmlns:a14="http://schemas.microsoft.com/office/drawing/2010/main" val="0"/>
              </a:ext>
            </a:extLst>
          </a:blip>
          <a:srcRect b="10875"/>
          <a:stretch/>
        </p:blipFill>
        <p:spPr>
          <a:xfrm>
            <a:off x="7849202" y="549"/>
            <a:ext cx="4342798" cy="2419061"/>
          </a:xfrm>
          <a:prstGeom prst="rect">
            <a:avLst/>
          </a:prstGeom>
        </p:spPr>
      </p:pic>
      <p:pic>
        <p:nvPicPr>
          <p:cNvPr id="7" name="Picture 6" descr="A picture containing outdoor, cloud, grass, sky&#10;&#10;Description automatically generated">
            <a:extLst>
              <a:ext uri="{FF2B5EF4-FFF2-40B4-BE49-F238E27FC236}">
                <a16:creationId xmlns:a16="http://schemas.microsoft.com/office/drawing/2014/main" id="{1614EBBC-2178-04F9-6C66-411B45DCD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202" y="2163904"/>
            <a:ext cx="4342798" cy="2714249"/>
          </a:xfrm>
          <a:prstGeom prst="rect">
            <a:avLst/>
          </a:prstGeom>
        </p:spPr>
      </p:pic>
      <p:pic>
        <p:nvPicPr>
          <p:cNvPr id="9" name="Picture 8" descr="A long shot of a road&#10;&#10;Description automatically generated with low confidence">
            <a:extLst>
              <a:ext uri="{FF2B5EF4-FFF2-40B4-BE49-F238E27FC236}">
                <a16:creationId xmlns:a16="http://schemas.microsoft.com/office/drawing/2014/main" id="{5DC013D5-03DF-3539-580C-52D881E9CCE6}"/>
              </a:ext>
            </a:extLst>
          </p:cNvPr>
          <p:cNvPicPr>
            <a:picLocks noChangeAspect="1"/>
          </p:cNvPicPr>
          <p:nvPr/>
        </p:nvPicPr>
        <p:blipFill rotWithShape="1">
          <a:blip r:embed="rId4">
            <a:extLst>
              <a:ext uri="{28A0092B-C50C-407E-A947-70E740481C1C}">
                <a14:useLocalDpi xmlns:a14="http://schemas.microsoft.com/office/drawing/2010/main" val="0"/>
              </a:ext>
            </a:extLst>
          </a:blip>
          <a:srcRect t="16507"/>
          <a:stretch/>
        </p:blipFill>
        <p:spPr>
          <a:xfrm>
            <a:off x="7849202" y="4591783"/>
            <a:ext cx="4342798" cy="2266217"/>
          </a:xfrm>
          <a:prstGeom prst="rect">
            <a:avLst/>
          </a:prstGeom>
        </p:spPr>
      </p:pic>
    </p:spTree>
    <p:extLst>
      <p:ext uri="{BB962C8B-B14F-4D97-AF65-F5344CB8AC3E}">
        <p14:creationId xmlns:p14="http://schemas.microsoft.com/office/powerpoint/2010/main" val="2069678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C776-9392-4645-B36E-4F42FF963315}"/>
              </a:ext>
            </a:extLst>
          </p:cNvPr>
          <p:cNvSpPr>
            <a:spLocks noGrp="1"/>
          </p:cNvSpPr>
          <p:nvPr>
            <p:ph type="title"/>
          </p:nvPr>
        </p:nvSpPr>
        <p:spPr/>
        <p:txBody>
          <a:bodyPr/>
          <a:lstStyle/>
          <a:p>
            <a:r>
              <a:rPr lang="en-US" dirty="0"/>
              <a:t>Additional Work Completed To Date</a:t>
            </a:r>
          </a:p>
        </p:txBody>
      </p:sp>
      <p:sp>
        <p:nvSpPr>
          <p:cNvPr id="3" name="Content Placeholder 2">
            <a:extLst>
              <a:ext uri="{FF2B5EF4-FFF2-40B4-BE49-F238E27FC236}">
                <a16:creationId xmlns:a16="http://schemas.microsoft.com/office/drawing/2014/main" id="{2920A5E0-8E60-47D5-853C-3843F7376389}"/>
              </a:ext>
            </a:extLst>
          </p:cNvPr>
          <p:cNvSpPr>
            <a:spLocks noGrp="1"/>
          </p:cNvSpPr>
          <p:nvPr>
            <p:ph idx="1"/>
          </p:nvPr>
        </p:nvSpPr>
        <p:spPr/>
        <p:txBody>
          <a:bodyPr/>
          <a:lstStyle/>
          <a:p>
            <a:r>
              <a:rPr lang="en-US" dirty="0"/>
              <a:t>Osgood Rd./Abrams Ave. Boat Ramp Improvements</a:t>
            </a:r>
          </a:p>
          <a:p>
            <a:pPr lvl="1"/>
            <a:r>
              <a:rPr lang="en-US" dirty="0"/>
              <a:t>Per City Council’s Request the Boat Ramp Improvements were added to the W&amp;C SW Design Project</a:t>
            </a:r>
          </a:p>
          <a:p>
            <a:pPr lvl="1"/>
            <a:r>
              <a:rPr lang="en-US" dirty="0"/>
              <a:t>Surveying Field Work for Boat Ramp Improvements has been completed</a:t>
            </a:r>
          </a:p>
        </p:txBody>
      </p:sp>
      <p:pic>
        <p:nvPicPr>
          <p:cNvPr id="4" name="Picture 3" descr="A picture containing outdoor, tree, sky, plant&#10;&#10;Description automatically generated">
            <a:extLst>
              <a:ext uri="{FF2B5EF4-FFF2-40B4-BE49-F238E27FC236}">
                <a16:creationId xmlns:a16="http://schemas.microsoft.com/office/drawing/2014/main" id="{4EF724D6-6C44-F67B-1463-D051F310F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252" y="3575696"/>
            <a:ext cx="4819995" cy="3012497"/>
          </a:xfrm>
          <a:prstGeom prst="rect">
            <a:avLst/>
          </a:prstGeom>
        </p:spPr>
      </p:pic>
    </p:spTree>
    <p:extLst>
      <p:ext uri="{BB962C8B-B14F-4D97-AF65-F5344CB8AC3E}">
        <p14:creationId xmlns:p14="http://schemas.microsoft.com/office/powerpoint/2010/main" val="2110684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C776-9392-4645-B36E-4F42FF963315}"/>
              </a:ext>
            </a:extLst>
          </p:cNvPr>
          <p:cNvSpPr>
            <a:spLocks noGrp="1"/>
          </p:cNvSpPr>
          <p:nvPr>
            <p:ph type="title"/>
          </p:nvPr>
        </p:nvSpPr>
        <p:spPr>
          <a:xfrm>
            <a:off x="2442812" y="300260"/>
            <a:ext cx="8911687" cy="1280890"/>
          </a:xfrm>
        </p:spPr>
        <p:txBody>
          <a:bodyPr/>
          <a:lstStyle/>
          <a:p>
            <a:r>
              <a:rPr lang="en-US" dirty="0"/>
              <a:t>Next Steps</a:t>
            </a:r>
          </a:p>
        </p:txBody>
      </p:sp>
      <p:sp>
        <p:nvSpPr>
          <p:cNvPr id="3" name="Content Placeholder 2">
            <a:extLst>
              <a:ext uri="{FF2B5EF4-FFF2-40B4-BE49-F238E27FC236}">
                <a16:creationId xmlns:a16="http://schemas.microsoft.com/office/drawing/2014/main" id="{2920A5E0-8E60-47D5-853C-3843F7376389}"/>
              </a:ext>
            </a:extLst>
          </p:cNvPr>
          <p:cNvSpPr>
            <a:spLocks noGrp="1"/>
          </p:cNvSpPr>
          <p:nvPr>
            <p:ph idx="1"/>
          </p:nvPr>
        </p:nvSpPr>
        <p:spPr>
          <a:xfrm>
            <a:off x="1076325" y="1349282"/>
            <a:ext cx="5937504" cy="4416297"/>
          </a:xfrm>
        </p:spPr>
        <p:txBody>
          <a:bodyPr>
            <a:normAutofit/>
          </a:bodyPr>
          <a:lstStyle/>
          <a:p>
            <a:r>
              <a:rPr lang="en-US" dirty="0"/>
              <a:t>Osgood St/Abrams Ave. Boat Ramp Improvements </a:t>
            </a:r>
          </a:p>
          <a:p>
            <a:pPr lvl="1"/>
            <a:r>
              <a:rPr lang="en-US" dirty="0"/>
              <a:t>Completion of Survey Drafting in the Week of 5/15</a:t>
            </a:r>
          </a:p>
          <a:p>
            <a:pPr lvl="1"/>
            <a:r>
              <a:rPr lang="en-US" dirty="0"/>
              <a:t>Development of Specific Design and Permitting Scope</a:t>
            </a:r>
          </a:p>
          <a:p>
            <a:pPr lvl="1"/>
            <a:r>
              <a:rPr lang="en-US" dirty="0"/>
              <a:t>Setup and Meeting with Water Management District about Project</a:t>
            </a:r>
          </a:p>
          <a:p>
            <a:pPr lvl="1"/>
            <a:r>
              <a:rPr lang="en-US" dirty="0"/>
              <a:t>Preparation of Design Plans </a:t>
            </a:r>
          </a:p>
          <a:p>
            <a:r>
              <a:rPr lang="en-US" dirty="0" err="1"/>
              <a:t>Truskett</a:t>
            </a:r>
            <a:r>
              <a:rPr lang="en-US" dirty="0"/>
              <a:t> Park, Lakeside Drive and Downtown SW Improvements</a:t>
            </a:r>
          </a:p>
          <a:p>
            <a:pPr lvl="1"/>
            <a:r>
              <a:rPr lang="en-US" dirty="0"/>
              <a:t>Presentation of Conceptual Layouts for approval by City Staff</a:t>
            </a:r>
          </a:p>
          <a:p>
            <a:pPr lvl="1"/>
            <a:r>
              <a:rPr lang="en-US" dirty="0"/>
              <a:t>Preparation of Design Plans</a:t>
            </a:r>
          </a:p>
        </p:txBody>
      </p:sp>
      <p:pic>
        <p:nvPicPr>
          <p:cNvPr id="9" name="Picture 8" descr="A picture containing map, tree, urban design, house&#10;&#10;Description automatically generated">
            <a:extLst>
              <a:ext uri="{FF2B5EF4-FFF2-40B4-BE49-F238E27FC236}">
                <a16:creationId xmlns:a16="http://schemas.microsoft.com/office/drawing/2014/main" id="{5D221035-FC3A-7A4D-409F-B46CB8451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402" y="172189"/>
            <a:ext cx="5104285" cy="2354186"/>
          </a:xfrm>
          <a:prstGeom prst="rect">
            <a:avLst/>
          </a:prstGeom>
        </p:spPr>
      </p:pic>
      <p:pic>
        <p:nvPicPr>
          <p:cNvPr id="11" name="Picture 10" descr="A picture containing map, aerial photography, aerial, urban design&#10;&#10;Description automatically generated">
            <a:extLst>
              <a:ext uri="{FF2B5EF4-FFF2-40B4-BE49-F238E27FC236}">
                <a16:creationId xmlns:a16="http://schemas.microsoft.com/office/drawing/2014/main" id="{EEBE4E9F-1781-27AA-F3D9-584A8A372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402" y="2654352"/>
            <a:ext cx="5104285" cy="2333266"/>
          </a:xfrm>
          <a:prstGeom prst="rect">
            <a:avLst/>
          </a:prstGeom>
        </p:spPr>
      </p:pic>
      <p:pic>
        <p:nvPicPr>
          <p:cNvPr id="5" name="Picture 4" descr="A picture containing sketch, drawing, ship, watercraft&#10;&#10;Description automatically generated">
            <a:extLst>
              <a:ext uri="{FF2B5EF4-FFF2-40B4-BE49-F238E27FC236}">
                <a16:creationId xmlns:a16="http://schemas.microsoft.com/office/drawing/2014/main" id="{06AE7DCF-5B06-F40B-C030-955EB919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067" y="5368592"/>
            <a:ext cx="3381897" cy="1320434"/>
          </a:xfrm>
          <a:prstGeom prst="rect">
            <a:avLst/>
          </a:prstGeom>
        </p:spPr>
      </p:pic>
      <p:pic>
        <p:nvPicPr>
          <p:cNvPr id="7" name="Picture 6" descr="A drawing of a plane&#10;&#10;Description automatically generated with low confidence">
            <a:extLst>
              <a:ext uri="{FF2B5EF4-FFF2-40B4-BE49-F238E27FC236}">
                <a16:creationId xmlns:a16="http://schemas.microsoft.com/office/drawing/2014/main" id="{C92E9A95-90AE-6CB8-6DBC-228A663786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6699" y="5368592"/>
            <a:ext cx="3483701" cy="1320434"/>
          </a:xfrm>
          <a:prstGeom prst="rect">
            <a:avLst/>
          </a:prstGeom>
        </p:spPr>
      </p:pic>
      <p:pic>
        <p:nvPicPr>
          <p:cNvPr id="10" name="Picture 9" descr="A blueprint of a road&#10;&#10;Description automatically generated with low confidence">
            <a:extLst>
              <a:ext uri="{FF2B5EF4-FFF2-40B4-BE49-F238E27FC236}">
                <a16:creationId xmlns:a16="http://schemas.microsoft.com/office/drawing/2014/main" id="{D8303CAA-8BCC-454B-C1A3-1C5D4C8054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0135" y="5368592"/>
            <a:ext cx="3515929" cy="1320434"/>
          </a:xfrm>
          <a:prstGeom prst="rect">
            <a:avLst/>
          </a:prstGeom>
        </p:spPr>
      </p:pic>
    </p:spTree>
    <p:extLst>
      <p:ext uri="{BB962C8B-B14F-4D97-AF65-F5344CB8AC3E}">
        <p14:creationId xmlns:p14="http://schemas.microsoft.com/office/powerpoint/2010/main" val="4004248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F60A-5D7E-42C8-2F16-C6C9A935E7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635C6A-49FA-57B0-4BC2-7214BEECB3B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68E867-1D0C-9202-E7B2-E93C4BD5E83B}"/>
              </a:ext>
            </a:extLst>
          </p:cNvPr>
          <p:cNvPicPr>
            <a:picLocks noChangeAspect="1"/>
          </p:cNvPicPr>
          <p:nvPr/>
        </p:nvPicPr>
        <p:blipFill>
          <a:blip r:embed="rId2"/>
          <a:stretch>
            <a:fillRect/>
          </a:stretch>
        </p:blipFill>
        <p:spPr>
          <a:xfrm>
            <a:off x="1451072" y="0"/>
            <a:ext cx="9289855" cy="6858000"/>
          </a:xfrm>
          <a:prstGeom prst="rect">
            <a:avLst/>
          </a:prstGeom>
        </p:spPr>
      </p:pic>
    </p:spTree>
    <p:extLst>
      <p:ext uri="{BB962C8B-B14F-4D97-AF65-F5344CB8AC3E}">
        <p14:creationId xmlns:p14="http://schemas.microsoft.com/office/powerpoint/2010/main" val="3824222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91C656-8E6C-FB71-DD6D-AD042C27DBC3}"/>
              </a:ext>
            </a:extLst>
          </p:cNvPr>
          <p:cNvGraphicFramePr>
            <a:graphicFrameLocks noGrp="1"/>
          </p:cNvGraphicFramePr>
          <p:nvPr>
            <p:extLst>
              <p:ext uri="{D42A27DB-BD31-4B8C-83A1-F6EECF244321}">
                <p14:modId xmlns:p14="http://schemas.microsoft.com/office/powerpoint/2010/main" val="3697071723"/>
              </p:ext>
            </p:extLst>
          </p:nvPr>
        </p:nvGraphicFramePr>
        <p:xfrm>
          <a:off x="638175" y="92145"/>
          <a:ext cx="10972801" cy="6634734"/>
        </p:xfrm>
        <a:graphic>
          <a:graphicData uri="http://schemas.openxmlformats.org/drawingml/2006/table">
            <a:tbl>
              <a:tblPr>
                <a:tableStyleId>{5C22544A-7EE6-4342-B048-85BDC9FD1C3A}</a:tableStyleId>
              </a:tblPr>
              <a:tblGrid>
                <a:gridCol w="4979505">
                  <a:extLst>
                    <a:ext uri="{9D8B030D-6E8A-4147-A177-3AD203B41FA5}">
                      <a16:colId xmlns:a16="http://schemas.microsoft.com/office/drawing/2014/main" val="3495639568"/>
                    </a:ext>
                  </a:extLst>
                </a:gridCol>
                <a:gridCol w="4174436">
                  <a:extLst>
                    <a:ext uri="{9D8B030D-6E8A-4147-A177-3AD203B41FA5}">
                      <a16:colId xmlns:a16="http://schemas.microsoft.com/office/drawing/2014/main" val="1661067355"/>
                    </a:ext>
                  </a:extLst>
                </a:gridCol>
                <a:gridCol w="1818860">
                  <a:extLst>
                    <a:ext uri="{9D8B030D-6E8A-4147-A177-3AD203B41FA5}">
                      <a16:colId xmlns:a16="http://schemas.microsoft.com/office/drawing/2014/main" val="3267929147"/>
                    </a:ext>
                  </a:extLst>
                </a:gridCol>
              </a:tblGrid>
              <a:tr h="422158">
                <a:tc gridSpan="3">
                  <a:txBody>
                    <a:bodyPr/>
                    <a:lstStyle/>
                    <a:p>
                      <a:pPr algn="l" fontAlgn="b"/>
                      <a:r>
                        <a:rPr lang="en-US" sz="1800" b="1" u="sng" strike="noStrike" dirty="0">
                          <a:effectLst/>
                        </a:rPr>
                        <a:t>                                               Town of Montverde Grant Awards for Capital Projects                                              </a:t>
                      </a:r>
                      <a:endParaRPr lang="en-US" sz="1800" b="1" i="0" u="sng" strike="noStrike" dirty="0">
                        <a:solidFill>
                          <a:srgbClr val="000000"/>
                        </a:solidFill>
                        <a:effectLst/>
                        <a:latin typeface="Calibri" panose="020F0502020204030204" pitchFamily="34" charset="0"/>
                      </a:endParaRPr>
                    </a:p>
                  </a:txBody>
                  <a:tcPr marL="7043" marR="7043" marT="7043"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4399985"/>
                  </a:ext>
                </a:extLst>
              </a:tr>
              <a:tr h="200599">
                <a:tc>
                  <a:txBody>
                    <a:bodyPr/>
                    <a:lstStyle/>
                    <a:p>
                      <a:pPr algn="l" fontAlgn="b"/>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213514549"/>
                  </a:ext>
                </a:extLst>
              </a:tr>
              <a:tr h="200599">
                <a:tc>
                  <a:txBody>
                    <a:bodyPr/>
                    <a:lstStyle/>
                    <a:p>
                      <a:pPr algn="ctr" fontAlgn="b"/>
                      <a:r>
                        <a:rPr lang="en-US" sz="1400" b="1" u="sng" strike="noStrike">
                          <a:effectLst/>
                        </a:rPr>
                        <a:t>Grant Name</a:t>
                      </a:r>
                      <a:endParaRPr lang="en-US" sz="1400" b="1" i="0" u="sng" strike="noStrike">
                        <a:solidFill>
                          <a:srgbClr val="000000"/>
                        </a:solidFill>
                        <a:effectLst/>
                        <a:latin typeface="Calibri" panose="020F0502020204030204" pitchFamily="34" charset="0"/>
                      </a:endParaRPr>
                    </a:p>
                  </a:txBody>
                  <a:tcPr marL="7043" marR="7043" marT="7043" marB="0" anchor="b"/>
                </a:tc>
                <a:tc>
                  <a:txBody>
                    <a:bodyPr/>
                    <a:lstStyle/>
                    <a:p>
                      <a:pPr algn="ctr" fontAlgn="b"/>
                      <a:r>
                        <a:rPr lang="en-US" sz="1400" b="1" u="sng" strike="noStrike">
                          <a:effectLst/>
                        </a:rPr>
                        <a:t>Purpose</a:t>
                      </a:r>
                      <a:endParaRPr lang="en-US" sz="1400" b="1" i="0" u="sng" strike="noStrike">
                        <a:solidFill>
                          <a:srgbClr val="000000"/>
                        </a:solidFill>
                        <a:effectLst/>
                        <a:latin typeface="Calibri" panose="020F0502020204030204" pitchFamily="34" charset="0"/>
                      </a:endParaRPr>
                    </a:p>
                  </a:txBody>
                  <a:tcPr marL="7043" marR="7043" marT="7043" marB="0" anchor="b"/>
                </a:tc>
                <a:tc>
                  <a:txBody>
                    <a:bodyPr/>
                    <a:lstStyle/>
                    <a:p>
                      <a:pPr algn="ctr" fontAlgn="b"/>
                      <a:r>
                        <a:rPr lang="en-US" sz="1400" b="1" u="sng" strike="noStrike">
                          <a:effectLst/>
                        </a:rPr>
                        <a:t> Amount </a:t>
                      </a:r>
                      <a:endParaRPr lang="en-US" sz="1400" b="1" i="0" u="sng" strike="noStrike">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873085833"/>
                  </a:ext>
                </a:extLst>
              </a:tr>
              <a:tr h="200599">
                <a:tc>
                  <a:txBody>
                    <a:bodyPr/>
                    <a:lstStyle/>
                    <a:p>
                      <a:pPr algn="l" fontAlgn="b"/>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3525292396"/>
                  </a:ext>
                </a:extLst>
              </a:tr>
              <a:tr h="394788">
                <a:tc>
                  <a:txBody>
                    <a:bodyPr/>
                    <a:lstStyle/>
                    <a:p>
                      <a:pPr algn="l" fontAlgn="b"/>
                      <a:r>
                        <a:rPr lang="en-US" sz="1400" b="1" u="none" strike="noStrike" dirty="0">
                          <a:effectLst/>
                        </a:rPr>
                        <a:t>Cares Act</a:t>
                      </a:r>
                      <a:endParaRPr lang="en-US" sz="1400" b="1" i="0" u="none" strike="noStrike" dirty="0">
                        <a:solidFill>
                          <a:srgbClr val="000000"/>
                        </a:solidFill>
                        <a:effectLst/>
                        <a:latin typeface="Calibri" panose="020F0502020204030204" pitchFamily="34" charset="0"/>
                      </a:endParaRPr>
                    </a:p>
                  </a:txBody>
                  <a:tcPr marL="7043" marR="7043" marT="7043" marB="0" anchor="b"/>
                </a:tc>
                <a:tc>
                  <a:txBody>
                    <a:bodyPr/>
                    <a:lstStyle/>
                    <a:p>
                      <a:pPr algn="l" fontAlgn="b"/>
                      <a:r>
                        <a:rPr lang="en-US" sz="1400" b="1" u="none" strike="noStrike">
                          <a:effectLst/>
                        </a:rPr>
                        <a:t>PPE related to COVID</a:t>
                      </a:r>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r>
                        <a:rPr lang="en-US" sz="1400" b="1" u="none" strike="noStrike">
                          <a:effectLst/>
                        </a:rPr>
                        <a:t> $             185,000.00 </a:t>
                      </a:r>
                      <a:endParaRPr lang="en-US" sz="1400" b="1" i="0" u="none" strike="noStrike">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514753990"/>
                  </a:ext>
                </a:extLst>
              </a:tr>
              <a:tr h="394788">
                <a:tc>
                  <a:txBody>
                    <a:bodyPr/>
                    <a:lstStyle/>
                    <a:p>
                      <a:pPr algn="l" fontAlgn="b"/>
                      <a:r>
                        <a:rPr lang="en-US" sz="1400" b="1" u="none" strike="noStrike">
                          <a:effectLst/>
                        </a:rPr>
                        <a:t>FMIT Safety Grant</a:t>
                      </a:r>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r>
                        <a:rPr lang="en-US" sz="1400" b="1" u="none" strike="noStrike">
                          <a:effectLst/>
                        </a:rPr>
                        <a:t>Safety upgrades to Water System</a:t>
                      </a:r>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r>
                        <a:rPr lang="en-US" sz="1400" b="1" u="none" strike="noStrike">
                          <a:effectLst/>
                        </a:rPr>
                        <a:t> $                  2,000.00 </a:t>
                      </a:r>
                      <a:endParaRPr lang="en-US" sz="1400" b="1" i="0" u="none" strike="noStrike">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1731126479"/>
                  </a:ext>
                </a:extLst>
              </a:tr>
              <a:tr h="394788">
                <a:tc>
                  <a:txBody>
                    <a:bodyPr/>
                    <a:lstStyle/>
                    <a:p>
                      <a:pPr algn="l" fontAlgn="b"/>
                      <a:r>
                        <a:rPr lang="en-US" sz="1400" b="1" u="none" strike="noStrike" dirty="0">
                          <a:solidFill>
                            <a:srgbClr val="7030A0"/>
                          </a:solidFill>
                          <a:effectLst/>
                        </a:rPr>
                        <a:t>American Rescue Plan Act of 2021 (ARPA)</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Library</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853,956.00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2460572371"/>
                  </a:ext>
                </a:extLst>
              </a:tr>
              <a:tr h="339006">
                <a:tc>
                  <a:txBody>
                    <a:bodyPr/>
                    <a:lstStyle/>
                    <a:p>
                      <a:pPr algn="l" fontAlgn="b"/>
                      <a:r>
                        <a:rPr lang="en-US" sz="1400" b="1" u="none" strike="noStrike" dirty="0">
                          <a:solidFill>
                            <a:srgbClr val="7030A0"/>
                          </a:solidFill>
                          <a:effectLst/>
                        </a:rPr>
                        <a:t>American Rescue Plan Act of 2021 (Lake CO ARPA)</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Wastewater</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5,000,000.00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846052936"/>
                  </a:ext>
                </a:extLst>
              </a:tr>
              <a:tr h="339006">
                <a:tc>
                  <a:txBody>
                    <a:bodyPr/>
                    <a:lstStyle/>
                    <a:p>
                      <a:pPr algn="l" fontAlgn="b"/>
                      <a:r>
                        <a:rPr lang="en-US" sz="1400" b="1" u="none" strike="noStrike" dirty="0">
                          <a:solidFill>
                            <a:srgbClr val="7030A0"/>
                          </a:solidFill>
                          <a:effectLst/>
                        </a:rPr>
                        <a:t>Department of Environmental Protection (DEP)</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Wastewater</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4,000,000.00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1671585946"/>
                  </a:ext>
                </a:extLst>
              </a:tr>
              <a:tr h="394788">
                <a:tc>
                  <a:txBody>
                    <a:bodyPr/>
                    <a:lstStyle/>
                    <a:p>
                      <a:pPr algn="l" fontAlgn="b"/>
                      <a:r>
                        <a:rPr lang="en-US" sz="1400" b="1" u="none" strike="noStrike" dirty="0">
                          <a:solidFill>
                            <a:srgbClr val="7030A0"/>
                          </a:solidFill>
                          <a:effectLst/>
                        </a:rPr>
                        <a:t>Lake County Library</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Impact Fee Grant for New Library</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947,000.00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551610183"/>
                  </a:ext>
                </a:extLst>
              </a:tr>
              <a:tr h="339006">
                <a:tc>
                  <a:txBody>
                    <a:bodyPr/>
                    <a:lstStyle/>
                    <a:p>
                      <a:pPr algn="l" fontAlgn="b"/>
                      <a:r>
                        <a:rPr lang="en-US" sz="1400" b="1" u="none" strike="noStrike" dirty="0">
                          <a:solidFill>
                            <a:srgbClr val="7030A0"/>
                          </a:solidFill>
                          <a:effectLst/>
                        </a:rPr>
                        <a:t>DEP Resiliency Grant</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Stormwater</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1,800,000.00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1832979704"/>
                  </a:ext>
                </a:extLst>
              </a:tr>
              <a:tr h="394788">
                <a:tc>
                  <a:txBody>
                    <a:bodyPr/>
                    <a:lstStyle/>
                    <a:p>
                      <a:pPr algn="l" fontAlgn="b"/>
                      <a:r>
                        <a:rPr lang="en-US" sz="1400" b="1" u="none" strike="noStrike" dirty="0">
                          <a:solidFill>
                            <a:srgbClr val="7030A0"/>
                          </a:solidFill>
                          <a:effectLst/>
                        </a:rPr>
                        <a:t>State Revolving Loan Fund Wastewater Grant</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Wastewater</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125,000.00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3024569179"/>
                  </a:ext>
                </a:extLst>
              </a:tr>
              <a:tr h="394788">
                <a:tc>
                  <a:txBody>
                    <a:bodyPr/>
                    <a:lstStyle/>
                    <a:p>
                      <a:pPr algn="l" fontAlgn="b"/>
                      <a:r>
                        <a:rPr lang="en-US" sz="1400" b="1" u="none" strike="noStrike" dirty="0">
                          <a:solidFill>
                            <a:srgbClr val="7030A0"/>
                          </a:solidFill>
                          <a:effectLst/>
                        </a:rPr>
                        <a:t>Lake County Water Authority</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Stormwater</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200,000.00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3849298044"/>
                  </a:ext>
                </a:extLst>
              </a:tr>
              <a:tr h="394788">
                <a:tc>
                  <a:txBody>
                    <a:bodyPr/>
                    <a:lstStyle/>
                    <a:p>
                      <a:pPr algn="l" fontAlgn="b"/>
                      <a:r>
                        <a:rPr lang="en-US" sz="1400" b="1" u="none" strike="noStrike" dirty="0">
                          <a:solidFill>
                            <a:srgbClr val="7030A0"/>
                          </a:solidFill>
                          <a:effectLst/>
                        </a:rPr>
                        <a:t>SRLF Water Planning Grant/Loan</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Water</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168,000.00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375080074"/>
                  </a:ext>
                </a:extLst>
              </a:tr>
              <a:tr h="394788">
                <a:tc>
                  <a:txBody>
                    <a:bodyPr/>
                    <a:lstStyle/>
                    <a:p>
                      <a:pPr algn="l" fontAlgn="b"/>
                      <a:r>
                        <a:rPr lang="en-US" sz="1400" b="1" u="none" strike="noStrike">
                          <a:solidFill>
                            <a:srgbClr val="7030A0"/>
                          </a:solidFill>
                          <a:effectLst/>
                        </a:rPr>
                        <a:t>Lake County Water Authority</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Boat Ramp / Water Quality Grant</a:t>
                      </a:r>
                      <a:endParaRPr lang="en-US" sz="1400" b="1" i="0" u="none" strike="noStrike">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a:solidFill>
                            <a:srgbClr val="7030A0"/>
                          </a:solidFill>
                          <a:effectLst/>
                        </a:rPr>
                        <a:t> $               80,000.00 </a:t>
                      </a:r>
                      <a:endParaRPr lang="en-US" sz="1400" b="1" i="0" u="none" strike="noStrike">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107848072"/>
                  </a:ext>
                </a:extLst>
              </a:tr>
              <a:tr h="394788">
                <a:tc>
                  <a:txBody>
                    <a:bodyPr/>
                    <a:lstStyle/>
                    <a:p>
                      <a:pPr algn="l" fontAlgn="b"/>
                      <a:r>
                        <a:rPr lang="en-US" sz="1400" b="1" u="none" strike="noStrike" dirty="0">
                          <a:solidFill>
                            <a:srgbClr val="7030A0"/>
                          </a:solidFill>
                          <a:effectLst/>
                        </a:rPr>
                        <a:t>Parks - Boat Ramp</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dirty="0">
                          <a:solidFill>
                            <a:srgbClr val="7030A0"/>
                          </a:solidFill>
                          <a:effectLst/>
                        </a:rPr>
                        <a:t>Boat Ramp / Water Quality Grant</a:t>
                      </a:r>
                      <a:endParaRPr lang="en-US" sz="1400" b="1" i="0" u="none" strike="noStrike" dirty="0">
                        <a:solidFill>
                          <a:srgbClr val="7030A0"/>
                        </a:solidFill>
                        <a:effectLst/>
                        <a:latin typeface="Calibri" panose="020F0502020204030204" pitchFamily="34" charset="0"/>
                      </a:endParaRPr>
                    </a:p>
                  </a:txBody>
                  <a:tcPr marL="7043" marR="7043" marT="7043" marB="0" anchor="b"/>
                </a:tc>
                <a:tc>
                  <a:txBody>
                    <a:bodyPr/>
                    <a:lstStyle/>
                    <a:p>
                      <a:pPr algn="l" fontAlgn="b"/>
                      <a:r>
                        <a:rPr lang="en-US" sz="1400" b="1" u="none" strike="noStrike" dirty="0">
                          <a:solidFill>
                            <a:srgbClr val="7030A0"/>
                          </a:solidFill>
                          <a:effectLst/>
                        </a:rPr>
                        <a:t> $             100,000.00 </a:t>
                      </a:r>
                      <a:endParaRPr lang="en-US" sz="1400" b="1" i="0" u="none" strike="noStrike" dirty="0">
                        <a:solidFill>
                          <a:srgbClr val="7030A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221862457"/>
                  </a:ext>
                </a:extLst>
              </a:tr>
              <a:tr h="200599">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7043" marR="7043" marT="7043"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3462637265"/>
                  </a:ext>
                </a:extLst>
              </a:tr>
              <a:tr h="380192">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7043" marR="7043" marT="7043" marB="0" anchor="b"/>
                </a:tc>
                <a:tc>
                  <a:txBody>
                    <a:bodyPr/>
                    <a:lstStyle/>
                    <a:p>
                      <a:pPr algn="l" fontAlgn="b"/>
                      <a:r>
                        <a:rPr lang="en-US" sz="1600" b="1" u="none" strike="noStrike" dirty="0">
                          <a:effectLst/>
                        </a:rPr>
                        <a:t> $  13,460,956.00 </a:t>
                      </a:r>
                      <a:endParaRPr lang="en-US" sz="1600" b="1" i="0" u="none" strike="noStrike" dirty="0">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4212625662"/>
                  </a:ext>
                </a:extLst>
              </a:tr>
              <a:tr h="190331">
                <a:tc>
                  <a:txBody>
                    <a:bodyPr/>
                    <a:lstStyle/>
                    <a:p>
                      <a:pPr algn="l" fontAlgn="b"/>
                      <a:endParaRPr lang="en-US" sz="900" b="0"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1666536079"/>
                  </a:ext>
                </a:extLst>
              </a:tr>
              <a:tr h="190331">
                <a:tc>
                  <a:txBody>
                    <a:bodyPr/>
                    <a:lstStyle/>
                    <a:p>
                      <a:pPr algn="l" fontAlgn="b"/>
                      <a:endParaRPr lang="en-US" sz="900" b="0"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043" marR="7043" marT="7043"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7043" marR="7043" marT="7043" marB="0" anchor="b"/>
                </a:tc>
                <a:extLst>
                  <a:ext uri="{0D108BD9-81ED-4DB2-BD59-A6C34878D82A}">
                    <a16:rowId xmlns:a16="http://schemas.microsoft.com/office/drawing/2014/main" val="3246948769"/>
                  </a:ext>
                </a:extLst>
              </a:tr>
            </a:tbl>
          </a:graphicData>
        </a:graphic>
      </p:graphicFrame>
    </p:spTree>
    <p:extLst>
      <p:ext uri="{BB962C8B-B14F-4D97-AF65-F5344CB8AC3E}">
        <p14:creationId xmlns:p14="http://schemas.microsoft.com/office/powerpoint/2010/main" val="2262745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8F32-0FD7-4FDA-8C79-5327F6E832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90C39C-07C9-198C-97F6-77FC03F714D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4B8A7A1-AA10-1DC7-59ED-C40C25F600D9}"/>
              </a:ext>
            </a:extLst>
          </p:cNvPr>
          <p:cNvPicPr>
            <a:picLocks noChangeAspect="1"/>
          </p:cNvPicPr>
          <p:nvPr/>
        </p:nvPicPr>
        <p:blipFill>
          <a:blip r:embed="rId2"/>
          <a:stretch>
            <a:fillRect/>
          </a:stretch>
        </p:blipFill>
        <p:spPr>
          <a:xfrm>
            <a:off x="1376333" y="0"/>
            <a:ext cx="9439334" cy="6858000"/>
          </a:xfrm>
          <a:prstGeom prst="rect">
            <a:avLst/>
          </a:prstGeom>
        </p:spPr>
      </p:pic>
    </p:spTree>
    <p:extLst>
      <p:ext uri="{BB962C8B-B14F-4D97-AF65-F5344CB8AC3E}">
        <p14:creationId xmlns:p14="http://schemas.microsoft.com/office/powerpoint/2010/main" val="3763188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F1BE-9394-3F05-5AC4-FE400F3D18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D4AC10-36BD-10E3-97F8-08FAB07A5D2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925B215-0958-C431-D355-E3DAA7847BE6}"/>
              </a:ext>
            </a:extLst>
          </p:cNvPr>
          <p:cNvPicPr>
            <a:picLocks noChangeAspect="1"/>
          </p:cNvPicPr>
          <p:nvPr/>
        </p:nvPicPr>
        <p:blipFill>
          <a:blip r:embed="rId2"/>
          <a:stretch>
            <a:fillRect/>
          </a:stretch>
        </p:blipFill>
        <p:spPr>
          <a:xfrm>
            <a:off x="1434243" y="0"/>
            <a:ext cx="9323514" cy="6858000"/>
          </a:xfrm>
          <a:prstGeom prst="rect">
            <a:avLst/>
          </a:prstGeom>
        </p:spPr>
      </p:pic>
    </p:spTree>
    <p:extLst>
      <p:ext uri="{BB962C8B-B14F-4D97-AF65-F5344CB8AC3E}">
        <p14:creationId xmlns:p14="http://schemas.microsoft.com/office/powerpoint/2010/main" val="1331429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C776-9392-4645-B36E-4F42FF963315}"/>
              </a:ext>
            </a:extLst>
          </p:cNvPr>
          <p:cNvSpPr>
            <a:spLocks noGrp="1"/>
          </p:cNvSpPr>
          <p:nvPr>
            <p:ph type="title"/>
          </p:nvPr>
        </p:nvSpPr>
        <p:spPr/>
        <p:txBody>
          <a:bodyPr/>
          <a:lstStyle/>
          <a:p>
            <a:r>
              <a:rPr lang="en-US" dirty="0"/>
              <a:t>Schedule</a:t>
            </a:r>
          </a:p>
        </p:txBody>
      </p:sp>
      <p:sp>
        <p:nvSpPr>
          <p:cNvPr id="3" name="Content Placeholder 2">
            <a:extLst>
              <a:ext uri="{FF2B5EF4-FFF2-40B4-BE49-F238E27FC236}">
                <a16:creationId xmlns:a16="http://schemas.microsoft.com/office/drawing/2014/main" id="{2920A5E0-8E60-47D5-853C-3843F7376389}"/>
              </a:ext>
            </a:extLst>
          </p:cNvPr>
          <p:cNvSpPr>
            <a:spLocks noGrp="1"/>
          </p:cNvSpPr>
          <p:nvPr>
            <p:ph idx="1"/>
          </p:nvPr>
        </p:nvSpPr>
        <p:spPr/>
        <p:txBody>
          <a:bodyPr>
            <a:normAutofit fontScale="92500" lnSpcReduction="20000"/>
          </a:bodyPr>
          <a:lstStyle/>
          <a:p>
            <a:r>
              <a:rPr lang="en-US" dirty="0" err="1"/>
              <a:t>Truskett</a:t>
            </a:r>
            <a:r>
              <a:rPr lang="en-US" dirty="0"/>
              <a:t> Park, Lakeside Drive and Downtown SW Improvements</a:t>
            </a:r>
          </a:p>
          <a:p>
            <a:pPr lvl="1"/>
            <a:r>
              <a:rPr lang="en-US" dirty="0"/>
              <a:t>Finalized/Approved Concepts – Mid June 2023</a:t>
            </a:r>
          </a:p>
          <a:p>
            <a:pPr lvl="1"/>
            <a:r>
              <a:rPr lang="en-US" dirty="0"/>
              <a:t>60 % Plans – July 2023 </a:t>
            </a:r>
          </a:p>
          <a:p>
            <a:pPr lvl="1"/>
            <a:r>
              <a:rPr lang="en-US" dirty="0"/>
              <a:t>90 % Plans – August 2023</a:t>
            </a:r>
          </a:p>
          <a:p>
            <a:pPr lvl="1"/>
            <a:r>
              <a:rPr lang="en-US" dirty="0"/>
              <a:t>100 % Construction Plans – September 2023</a:t>
            </a:r>
          </a:p>
          <a:p>
            <a:pPr lvl="1"/>
            <a:endParaRPr lang="en-US" dirty="0"/>
          </a:p>
          <a:p>
            <a:r>
              <a:rPr lang="en-US" dirty="0"/>
              <a:t>Osgood Rd./Abrams Ave. Boat Ramp Rehabilitation &amp; SW Improvements</a:t>
            </a:r>
          </a:p>
          <a:p>
            <a:pPr lvl="1"/>
            <a:r>
              <a:rPr lang="en-US" dirty="0"/>
              <a:t>Survey – Mid May 2023</a:t>
            </a:r>
          </a:p>
          <a:p>
            <a:pPr lvl="1"/>
            <a:r>
              <a:rPr lang="en-US" dirty="0"/>
              <a:t>Concept Plan – TBD</a:t>
            </a:r>
          </a:p>
          <a:p>
            <a:pPr lvl="1"/>
            <a:r>
              <a:rPr lang="en-US" dirty="0"/>
              <a:t>60 % Plans – TBD</a:t>
            </a:r>
          </a:p>
          <a:p>
            <a:pPr lvl="1"/>
            <a:r>
              <a:rPr lang="en-US" dirty="0"/>
              <a:t>90 % Plans – TBD</a:t>
            </a:r>
          </a:p>
          <a:p>
            <a:pPr lvl="1"/>
            <a:r>
              <a:rPr lang="en-US" dirty="0"/>
              <a:t>100 % Construction Plans </a:t>
            </a:r>
            <a:r>
              <a:rPr lang="en-US"/>
              <a:t>– TBD</a:t>
            </a:r>
            <a:endParaRPr lang="en-US" dirty="0"/>
          </a:p>
        </p:txBody>
      </p:sp>
    </p:spTree>
    <p:extLst>
      <p:ext uri="{BB962C8B-B14F-4D97-AF65-F5344CB8AC3E}">
        <p14:creationId xmlns:p14="http://schemas.microsoft.com/office/powerpoint/2010/main" val="3409925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403356" y="1306700"/>
            <a:ext cx="9256193" cy="979300"/>
          </a:xfrm>
          <a:prstGeom prst="rect">
            <a:avLst/>
          </a:prstGeom>
        </p:spPr>
        <p:txBody>
          <a:bodyPr vert="horz" lIns="91440" tIns="45720" rIns="91440" bIns="45720" rtlCol="0" anchor="t">
            <a:normAutofit fontScale="40000" lnSpcReduction="20000"/>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7600" b="1" u="sng" dirty="0">
                <a:solidFill>
                  <a:schemeClr val="tx1">
                    <a:lumMod val="65000"/>
                    <a:lumOff val="35000"/>
                  </a:schemeClr>
                </a:solidFill>
                <a:effectLst/>
              </a:rPr>
              <a:t>RESOLUTION NO. 2023-60</a:t>
            </a:r>
          </a:p>
          <a:p>
            <a:pPr marR="0" indent="-228600" algn="ctr">
              <a:lnSpc>
                <a:spcPct val="90000"/>
              </a:lnSpc>
              <a:spcBef>
                <a:spcPts val="0"/>
              </a:spcBef>
              <a:spcAft>
                <a:spcPts val="600"/>
              </a:spcAft>
              <a:buFont typeface="Arial" panose="020B0604020202020204" pitchFamily="34" charset="0"/>
              <a:buChar char="•"/>
              <a:tabLst>
                <a:tab pos="857250" algn="l"/>
              </a:tabLst>
            </a:pPr>
            <a:endParaRPr lang="en-US" sz="3200" dirty="0">
              <a:solidFill>
                <a:schemeClr val="tx1">
                  <a:lumMod val="65000"/>
                  <a:lumOff val="35000"/>
                </a:schemeClr>
              </a:solidFill>
              <a:effectLst/>
            </a:endParaRP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
        <p:nvSpPr>
          <p:cNvPr id="5" name="TextBox 4">
            <a:extLst>
              <a:ext uri="{FF2B5EF4-FFF2-40B4-BE49-F238E27FC236}">
                <a16:creationId xmlns:a16="http://schemas.microsoft.com/office/drawing/2014/main" id="{AC06C7C4-EC45-421B-FA06-597DD7BDB7F4}"/>
              </a:ext>
            </a:extLst>
          </p:cNvPr>
          <p:cNvSpPr txBox="1"/>
          <p:nvPr/>
        </p:nvSpPr>
        <p:spPr>
          <a:xfrm>
            <a:off x="2556588" y="2192694"/>
            <a:ext cx="6736702" cy="2308324"/>
          </a:xfrm>
          <a:prstGeom prst="rect">
            <a:avLst/>
          </a:prstGeom>
          <a:noFill/>
        </p:spPr>
        <p:txBody>
          <a:bodyPr wrap="square" rtlCol="0">
            <a:spAutoFit/>
          </a:bodyPr>
          <a:lstStyle/>
          <a:p>
            <a:pPr marR="434340" lvl="0" algn="just">
              <a:spcBef>
                <a:spcPts val="0"/>
              </a:spcBef>
              <a:spcAft>
                <a:spcPts val="0"/>
              </a:spcAft>
            </a:pPr>
            <a:r>
              <a:rPr lang="en-US" sz="1800" b="0" dirty="0">
                <a:effectLst/>
                <a:latin typeface="Calibri" panose="020F0502020204030204" pitchFamily="34" charset="0"/>
                <a:ea typeface="Times New Roman" panose="02020603050405020304" pitchFamily="18" charset="0"/>
              </a:rPr>
              <a:t>A Resolution of the Town Council of the Town of Montverde, Florida, approving the State of Florida Department of Environmental Protection Standard Grant Agreement  for Montverde infrastructure flooding mitigation program, Agreement number 22FRP102 having an expiration date of September 30, 2026 in the amount of $1,800,000.00; authorizing the Town Manager to execute the agreement; providing for an effective date.</a:t>
            </a:r>
            <a:endParaRPr lang="en-US" sz="1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5393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BAD1F6-9818-FDEA-34F3-829C9BBE663D}"/>
              </a:ext>
            </a:extLst>
          </p:cNvPr>
          <p:cNvSpPr txBox="1"/>
          <p:nvPr/>
        </p:nvSpPr>
        <p:spPr>
          <a:xfrm>
            <a:off x="2617960" y="2109132"/>
            <a:ext cx="9256193" cy="979300"/>
          </a:xfrm>
          <a:prstGeom prst="rect">
            <a:avLst/>
          </a:prstGeom>
        </p:spPr>
        <p:txBody>
          <a:bodyPr vert="horz" lIns="91440" tIns="45720" rIns="91440" bIns="45720" rtlCol="0" anchor="t">
            <a:normAutofit fontScale="40000" lnSpcReduction="20000"/>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7600" b="1" u="sng" dirty="0">
                <a:solidFill>
                  <a:schemeClr val="tx1">
                    <a:lumMod val="65000"/>
                    <a:lumOff val="35000"/>
                  </a:schemeClr>
                </a:solidFill>
              </a:rPr>
              <a:t>DISCUSSION ON POTABLE WATER PLANNING</a:t>
            </a:r>
            <a:endParaRPr lang="en-US" sz="7600" b="1" u="sng" dirty="0">
              <a:solidFill>
                <a:schemeClr val="tx1">
                  <a:lumMod val="65000"/>
                  <a:lumOff val="35000"/>
                </a:schemeClr>
              </a:solidFill>
              <a:effectLst/>
            </a:endParaRPr>
          </a:p>
          <a:p>
            <a:pPr marR="0" indent="-228600" algn="ctr">
              <a:lnSpc>
                <a:spcPct val="90000"/>
              </a:lnSpc>
              <a:spcBef>
                <a:spcPts val="0"/>
              </a:spcBef>
              <a:spcAft>
                <a:spcPts val="600"/>
              </a:spcAft>
              <a:buFont typeface="Arial" panose="020B0604020202020204" pitchFamily="34" charset="0"/>
              <a:buChar char="•"/>
              <a:tabLst>
                <a:tab pos="857250" algn="l"/>
              </a:tabLst>
            </a:pPr>
            <a:endParaRPr lang="en-US" sz="3200" dirty="0">
              <a:solidFill>
                <a:schemeClr val="tx1">
                  <a:lumMod val="65000"/>
                  <a:lumOff val="35000"/>
                </a:schemeClr>
              </a:solidFill>
              <a:effectLst/>
            </a:endParaRPr>
          </a:p>
          <a:p>
            <a:pPr marR="0">
              <a:lnSpc>
                <a:spcPct val="90000"/>
              </a:lnSpc>
              <a:spcBef>
                <a:spcPts val="0"/>
              </a:spcBef>
              <a:spcAft>
                <a:spcPts val="600"/>
              </a:spcAft>
            </a:pPr>
            <a:br>
              <a:rPr lang="en-US" sz="2000" b="1" dirty="0">
                <a:solidFill>
                  <a:schemeClr val="tx1">
                    <a:lumMod val="65000"/>
                    <a:lumOff val="35000"/>
                  </a:schemeClr>
                </a:solidFill>
                <a:effectLst/>
              </a:rPr>
            </a:br>
            <a:r>
              <a:rPr lang="en-US" sz="2000" b="1" dirty="0">
                <a:solidFill>
                  <a:schemeClr val="tx1">
                    <a:lumMod val="65000"/>
                    <a:lumOff val="35000"/>
                  </a:schemeClr>
                </a:solidFill>
                <a:effectLst/>
              </a:rPr>
              <a:t> </a:t>
            </a:r>
            <a:endParaRPr lang="en-US" sz="2000" dirty="0">
              <a:solidFill>
                <a:schemeClr val="tx1">
                  <a:lumMod val="65000"/>
                  <a:lumOff val="35000"/>
                </a:schemeClr>
              </a:solidFill>
              <a:effectLst/>
            </a:endParaRPr>
          </a:p>
          <a:p>
            <a:pPr marL="0" marR="0" indent="-228600">
              <a:lnSpc>
                <a:spcPct val="90000"/>
              </a:lnSpc>
              <a:spcBef>
                <a:spcPts val="0"/>
              </a:spcBef>
              <a:spcAft>
                <a:spcPts val="600"/>
              </a:spcAft>
              <a:buFont typeface="Arial" panose="020B0604020202020204" pitchFamily="34" charset="0"/>
              <a:buChar char="•"/>
            </a:pPr>
            <a:endParaRPr lang="en-US" sz="2000" dirty="0">
              <a:solidFill>
                <a:schemeClr val="tx1">
                  <a:lumMod val="65000"/>
                  <a:lumOff val="35000"/>
                </a:schemeClr>
              </a:solidFill>
            </a:endParaRPr>
          </a:p>
        </p:txBody>
      </p:sp>
    </p:spTree>
    <p:extLst>
      <p:ext uri="{BB962C8B-B14F-4D97-AF65-F5344CB8AC3E}">
        <p14:creationId xmlns:p14="http://schemas.microsoft.com/office/powerpoint/2010/main" val="3820395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B2AC-36AD-446E-ACFE-1D9EABCA5DA6}"/>
              </a:ext>
            </a:extLst>
          </p:cNvPr>
          <p:cNvSpPr>
            <a:spLocks noGrp="1"/>
          </p:cNvSpPr>
          <p:nvPr>
            <p:ph type="ctrTitle"/>
          </p:nvPr>
        </p:nvSpPr>
        <p:spPr/>
        <p:txBody>
          <a:bodyPr/>
          <a:lstStyle/>
          <a:p>
            <a:r>
              <a:rPr lang="en-US" dirty="0"/>
              <a:t>Drinking Water</a:t>
            </a:r>
            <a:br>
              <a:rPr lang="en-US" dirty="0"/>
            </a:br>
            <a:r>
              <a:rPr lang="en-US" dirty="0"/>
              <a:t>SRF Facilities Plan</a:t>
            </a:r>
          </a:p>
        </p:txBody>
      </p:sp>
      <p:sp>
        <p:nvSpPr>
          <p:cNvPr id="3" name="Subtitle 2">
            <a:extLst>
              <a:ext uri="{FF2B5EF4-FFF2-40B4-BE49-F238E27FC236}">
                <a16:creationId xmlns:a16="http://schemas.microsoft.com/office/drawing/2014/main" id="{8B70C498-F817-41B6-9CED-D173108F6C6D}"/>
              </a:ext>
            </a:extLst>
          </p:cNvPr>
          <p:cNvSpPr>
            <a:spLocks noGrp="1"/>
          </p:cNvSpPr>
          <p:nvPr>
            <p:ph type="subTitle" idx="1"/>
          </p:nvPr>
        </p:nvSpPr>
        <p:spPr/>
        <p:txBody>
          <a:bodyPr/>
          <a:lstStyle/>
          <a:p>
            <a:pPr lvl="0"/>
            <a:r>
              <a:rPr lang="en-US" dirty="0"/>
              <a:t>May 2023</a:t>
            </a:r>
          </a:p>
        </p:txBody>
      </p:sp>
      <p:pic>
        <p:nvPicPr>
          <p:cNvPr id="10" name="Picture Placeholder 6">
            <a:extLst>
              <a:ext uri="{FF2B5EF4-FFF2-40B4-BE49-F238E27FC236}">
                <a16:creationId xmlns:a16="http://schemas.microsoft.com/office/drawing/2014/main" id="{5F38DE10-231A-D5A4-A9FC-066AC87B0EFB}"/>
              </a:ext>
            </a:extLst>
          </p:cNvPr>
          <p:cNvPicPr>
            <a:picLocks noChangeAspect="1"/>
          </p:cNvPicPr>
          <p:nvPr/>
        </p:nvPicPr>
        <p:blipFill rotWithShape="1">
          <a:blip r:embed="rId4">
            <a:extLst>
              <a:ext uri="{28A0092B-C50C-407E-A947-70E740481C1C}">
                <a14:useLocalDpi xmlns:a14="http://schemas.microsoft.com/office/drawing/2010/main" val="0"/>
              </a:ext>
            </a:extLst>
          </a:blip>
          <a:srcRect t="1566" b="9198"/>
          <a:stretch/>
        </p:blipFill>
        <p:spPr>
          <a:xfrm>
            <a:off x="504" y="0"/>
            <a:ext cx="12191495" cy="3274607"/>
          </a:xfrm>
          <a:prstGeom prst="rect">
            <a:avLst/>
          </a:prstGeom>
          <a:solidFill>
            <a:schemeClr val="accent2"/>
          </a:solidFill>
        </p:spPr>
      </p:pic>
      <p:pic>
        <p:nvPicPr>
          <p:cNvPr id="11" name="Picture 10">
            <a:extLst>
              <a:ext uri="{FF2B5EF4-FFF2-40B4-BE49-F238E27FC236}">
                <a16:creationId xmlns:a16="http://schemas.microsoft.com/office/drawing/2014/main" id="{7420AAAD-06B1-5DFA-1F3D-5440A0584F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78236" y="440155"/>
            <a:ext cx="2380435" cy="2316098"/>
          </a:xfrm>
          <a:prstGeom prst="rect">
            <a:avLst/>
          </a:prstGeom>
        </p:spPr>
      </p:pic>
    </p:spTree>
    <p:custDataLst>
      <p:tags r:id="rId1"/>
    </p:custDataLst>
    <p:extLst>
      <p:ext uri="{BB962C8B-B14F-4D97-AF65-F5344CB8AC3E}">
        <p14:creationId xmlns:p14="http://schemas.microsoft.com/office/powerpoint/2010/main" val="3581366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5FE36B-54A2-4497-AEFC-5BB4807494F8}"/>
              </a:ext>
            </a:extLst>
          </p:cNvPr>
          <p:cNvSpPr>
            <a:spLocks noGrp="1"/>
          </p:cNvSpPr>
          <p:nvPr>
            <p:ph type="title"/>
          </p:nvPr>
        </p:nvSpPr>
        <p:spPr>
          <a:xfrm>
            <a:off x="1155285" y="619433"/>
            <a:ext cx="10751580" cy="3518864"/>
          </a:xfrm>
        </p:spPr>
        <p:txBody>
          <a:bodyPr>
            <a:noAutofit/>
          </a:bodyPr>
          <a:lstStyle/>
          <a:p>
            <a:pPr>
              <a:lnSpc>
                <a:spcPct val="100000"/>
              </a:lnSpc>
            </a:pPr>
            <a:r>
              <a:rPr lang="en-US" sz="2400" i="1" dirty="0"/>
              <a:t>The public participation process is used to explain the project and the financial impacts to the public. The public participation process shall include the project sponsor’s public meeting held before the project sponsor’s acceptance of the planning recommendations. The public meeting shall provide for public participation in the evaluation of project alternatives and shall inform the public of the capital cost of the proposed project and the long-term financial impacts on the customers. Notice of the public meeting shall be in accordance with local requirements or 14 days prior to, whichever is greater. – </a:t>
            </a:r>
            <a:r>
              <a:rPr lang="en-US" sz="1400" i="1" dirty="0"/>
              <a:t>Chapter 62-552, F.A.C.</a:t>
            </a:r>
          </a:p>
        </p:txBody>
      </p:sp>
      <p:pic>
        <p:nvPicPr>
          <p:cNvPr id="5" name="Picture 4" descr="Logo&#10;&#10;Description automatically generated">
            <a:extLst>
              <a:ext uri="{FF2B5EF4-FFF2-40B4-BE49-F238E27FC236}">
                <a16:creationId xmlns:a16="http://schemas.microsoft.com/office/drawing/2014/main" id="{8E3765EF-42C3-29E8-C32B-9C6FAC120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285" y="4838701"/>
            <a:ext cx="1757071" cy="1709583"/>
          </a:xfrm>
          <a:prstGeom prst="rect">
            <a:avLst/>
          </a:prstGeom>
        </p:spPr>
      </p:pic>
    </p:spTree>
    <p:custDataLst>
      <p:tags r:id="rId1"/>
    </p:custDataLst>
    <p:extLst>
      <p:ext uri="{BB962C8B-B14F-4D97-AF65-F5344CB8AC3E}">
        <p14:creationId xmlns:p14="http://schemas.microsoft.com/office/powerpoint/2010/main" val="1947930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7F20-8582-8001-0C2B-39E5BC9FA77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C88B075-3D78-0184-E394-B64D4D4010C3}"/>
              </a:ext>
            </a:extLst>
          </p:cNvPr>
          <p:cNvSpPr>
            <a:spLocks noGrp="1"/>
          </p:cNvSpPr>
          <p:nvPr>
            <p:ph idx="1"/>
          </p:nvPr>
        </p:nvSpPr>
        <p:spPr/>
        <p:txBody>
          <a:bodyPr/>
          <a:lstStyle/>
          <a:p>
            <a:r>
              <a:rPr lang="en-US" dirty="0"/>
              <a:t>Drinking Water Facilities Plan Review</a:t>
            </a:r>
          </a:p>
          <a:p>
            <a:pPr lvl="1"/>
            <a:r>
              <a:rPr lang="en-US" dirty="0"/>
              <a:t>Project Summary</a:t>
            </a:r>
          </a:p>
          <a:p>
            <a:pPr lvl="2"/>
            <a:r>
              <a:rPr lang="en-US" dirty="0"/>
              <a:t>Town needs</a:t>
            </a:r>
          </a:p>
          <a:p>
            <a:pPr lvl="2"/>
            <a:r>
              <a:rPr lang="en-US" dirty="0"/>
              <a:t>Evaluation of project alternatives </a:t>
            </a:r>
          </a:p>
          <a:p>
            <a:pPr lvl="2"/>
            <a:r>
              <a:rPr lang="en-US" dirty="0"/>
              <a:t>Capital cost of the proposed project </a:t>
            </a:r>
          </a:p>
          <a:p>
            <a:pPr lvl="2"/>
            <a:r>
              <a:rPr lang="en-US" dirty="0"/>
              <a:t>Long-term financial impacts on the rate payer</a:t>
            </a:r>
          </a:p>
          <a:p>
            <a:pPr lvl="2"/>
            <a:r>
              <a:rPr lang="en-US" dirty="0"/>
              <a:t>Estimated Schedule</a:t>
            </a:r>
          </a:p>
          <a:p>
            <a:pPr lvl="1"/>
            <a:r>
              <a:rPr lang="en-US" dirty="0"/>
              <a:t>Public Comments</a:t>
            </a:r>
          </a:p>
          <a:p>
            <a:pPr lvl="1"/>
            <a:r>
              <a:rPr lang="en-US" dirty="0"/>
              <a:t>Discussion by City Council</a:t>
            </a:r>
          </a:p>
          <a:p>
            <a:pPr lvl="1"/>
            <a:r>
              <a:rPr lang="en-US" dirty="0"/>
              <a:t>Consideration of Resolution</a:t>
            </a:r>
            <a:endParaRPr lang="en-US" dirty="0">
              <a:highlight>
                <a:srgbClr val="FFFF00"/>
              </a:highlight>
            </a:endParaRPr>
          </a:p>
          <a:p>
            <a:endParaRPr lang="en-US" dirty="0"/>
          </a:p>
        </p:txBody>
      </p:sp>
      <p:pic>
        <p:nvPicPr>
          <p:cNvPr id="5" name="Picture 4" descr="A water tower with trees in the background">
            <a:extLst>
              <a:ext uri="{FF2B5EF4-FFF2-40B4-BE49-F238E27FC236}">
                <a16:creationId xmlns:a16="http://schemas.microsoft.com/office/drawing/2014/main" id="{0EB21E32-09D6-619C-0460-846942C6A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543" y="686074"/>
            <a:ext cx="3605257" cy="4807009"/>
          </a:xfrm>
          <a:prstGeom prst="rect">
            <a:avLst/>
          </a:prstGeom>
        </p:spPr>
      </p:pic>
    </p:spTree>
    <p:extLst>
      <p:ext uri="{BB962C8B-B14F-4D97-AF65-F5344CB8AC3E}">
        <p14:creationId xmlns:p14="http://schemas.microsoft.com/office/powerpoint/2010/main" val="1415674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5B87-719E-02BC-F331-F8DAED5F82B1}"/>
              </a:ext>
            </a:extLst>
          </p:cNvPr>
          <p:cNvSpPr>
            <a:spLocks noGrp="1"/>
          </p:cNvSpPr>
          <p:nvPr>
            <p:ph type="title"/>
          </p:nvPr>
        </p:nvSpPr>
        <p:spPr/>
        <p:txBody>
          <a:bodyPr/>
          <a:lstStyle/>
          <a:p>
            <a:r>
              <a:rPr lang="en-US" dirty="0"/>
              <a:t>Town Needs</a:t>
            </a:r>
          </a:p>
        </p:txBody>
      </p:sp>
      <p:pic>
        <p:nvPicPr>
          <p:cNvPr id="2052" name="Picture 4">
            <a:extLst>
              <a:ext uri="{FF2B5EF4-FFF2-40B4-BE49-F238E27FC236}">
                <a16:creationId xmlns:a16="http://schemas.microsoft.com/office/drawing/2014/main" id="{6E5D0934-939B-E9D6-0CC9-C564E6E61C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1720" y="4687732"/>
            <a:ext cx="6601746" cy="12003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6727D14-97E7-AC27-592D-EDF1808E3FB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9379" r="19379"/>
          <a:stretch>
            <a:fillRect/>
          </a:stretch>
        </p:blipFill>
        <p:spPr bwMode="auto">
          <a:xfrm>
            <a:off x="7402606" y="1440279"/>
            <a:ext cx="4636994" cy="4447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DBA6F3B-E629-F3B3-5317-A227EED2E354}"/>
              </a:ext>
            </a:extLst>
          </p:cNvPr>
          <p:cNvPicPr>
            <a:picLocks noChangeAspect="1"/>
          </p:cNvPicPr>
          <p:nvPr/>
        </p:nvPicPr>
        <p:blipFill>
          <a:blip r:embed="rId4"/>
          <a:stretch>
            <a:fillRect/>
          </a:stretch>
        </p:blipFill>
        <p:spPr>
          <a:xfrm>
            <a:off x="1142885" y="1233555"/>
            <a:ext cx="5493887" cy="3171412"/>
          </a:xfrm>
          <a:prstGeom prst="rect">
            <a:avLst/>
          </a:prstGeom>
        </p:spPr>
      </p:pic>
    </p:spTree>
    <p:extLst>
      <p:ext uri="{BB962C8B-B14F-4D97-AF65-F5344CB8AC3E}">
        <p14:creationId xmlns:p14="http://schemas.microsoft.com/office/powerpoint/2010/main" val="2873051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BB82-A26D-64E8-C31B-BFC2691D6C3B}"/>
              </a:ext>
            </a:extLst>
          </p:cNvPr>
          <p:cNvSpPr>
            <a:spLocks noGrp="1"/>
          </p:cNvSpPr>
          <p:nvPr>
            <p:ph type="title"/>
          </p:nvPr>
        </p:nvSpPr>
        <p:spPr/>
        <p:txBody>
          <a:bodyPr/>
          <a:lstStyle/>
          <a:p>
            <a:r>
              <a:rPr lang="en-US" dirty="0"/>
              <a:t>Alternatives Considered		</a:t>
            </a:r>
          </a:p>
        </p:txBody>
      </p:sp>
      <p:sp>
        <p:nvSpPr>
          <p:cNvPr id="3" name="Content Placeholder 2">
            <a:extLst>
              <a:ext uri="{FF2B5EF4-FFF2-40B4-BE49-F238E27FC236}">
                <a16:creationId xmlns:a16="http://schemas.microsoft.com/office/drawing/2014/main" id="{2ECFB2E6-D9F2-6D32-F3DD-6FF3DC0B10E3}"/>
              </a:ext>
            </a:extLst>
          </p:cNvPr>
          <p:cNvSpPr>
            <a:spLocks noGrp="1"/>
          </p:cNvSpPr>
          <p:nvPr>
            <p:ph idx="1"/>
          </p:nvPr>
        </p:nvSpPr>
        <p:spPr/>
        <p:txBody>
          <a:bodyPr/>
          <a:lstStyle/>
          <a:p>
            <a:r>
              <a:rPr lang="en-US" dirty="0"/>
              <a:t>Alternatives:</a:t>
            </a:r>
          </a:p>
          <a:p>
            <a:pPr marL="685800" lvl="2">
              <a:spcBef>
                <a:spcPts val="600"/>
              </a:spcBef>
              <a:buFont typeface="+mj-lt"/>
              <a:buAutoNum type="arabicPeriod"/>
            </a:pPr>
            <a:r>
              <a:rPr lang="en-US" sz="2200" dirty="0">
                <a:solidFill>
                  <a:schemeClr val="tx1">
                    <a:lumMod val="65000"/>
                    <a:lumOff val="35000"/>
                  </a:schemeClr>
                </a:solidFill>
              </a:rPr>
              <a:t>Ground Storage + UFA Well</a:t>
            </a:r>
          </a:p>
          <a:p>
            <a:pPr marL="685800" lvl="2">
              <a:spcBef>
                <a:spcPts val="600"/>
              </a:spcBef>
              <a:buFont typeface="+mj-lt"/>
              <a:buAutoNum type="arabicPeriod"/>
            </a:pPr>
            <a:r>
              <a:rPr lang="en-US" sz="2200" b="1" dirty="0">
                <a:solidFill>
                  <a:schemeClr val="tx1">
                    <a:lumMod val="65000"/>
                    <a:lumOff val="35000"/>
                  </a:schemeClr>
                </a:solidFill>
              </a:rPr>
              <a:t>Multi-Column + UFA Well</a:t>
            </a:r>
          </a:p>
          <a:p>
            <a:pPr marL="685800" lvl="2">
              <a:spcBef>
                <a:spcPts val="600"/>
              </a:spcBef>
              <a:buFont typeface="+mj-lt"/>
              <a:buAutoNum type="arabicPeriod"/>
            </a:pPr>
            <a:r>
              <a:rPr lang="en-US" sz="2200" dirty="0">
                <a:solidFill>
                  <a:schemeClr val="tx1">
                    <a:lumMod val="65000"/>
                    <a:lumOff val="35000"/>
                  </a:schemeClr>
                </a:solidFill>
              </a:rPr>
              <a:t>Pedestal + UFA Well</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D35B1C8-BE9F-C05E-53DD-00C7AA1ED940}"/>
              </a:ext>
            </a:extLst>
          </p:cNvPr>
          <p:cNvPicPr>
            <a:picLocks noChangeAspect="1"/>
          </p:cNvPicPr>
          <p:nvPr/>
        </p:nvPicPr>
        <p:blipFill>
          <a:blip r:embed="rId2"/>
          <a:stretch>
            <a:fillRect/>
          </a:stretch>
        </p:blipFill>
        <p:spPr>
          <a:xfrm>
            <a:off x="930116" y="3614475"/>
            <a:ext cx="4040660" cy="1951526"/>
          </a:xfrm>
          <a:prstGeom prst="rect">
            <a:avLst/>
          </a:prstGeom>
        </p:spPr>
      </p:pic>
      <p:sp>
        <p:nvSpPr>
          <p:cNvPr id="6" name="TextBox 5">
            <a:extLst>
              <a:ext uri="{FF2B5EF4-FFF2-40B4-BE49-F238E27FC236}">
                <a16:creationId xmlns:a16="http://schemas.microsoft.com/office/drawing/2014/main" id="{925CFB00-96BA-D8F5-1F2B-185F5A3C84CC}"/>
              </a:ext>
            </a:extLst>
          </p:cNvPr>
          <p:cNvSpPr txBox="1"/>
          <p:nvPr/>
        </p:nvSpPr>
        <p:spPr>
          <a:xfrm>
            <a:off x="6096000" y="2859999"/>
            <a:ext cx="5902724" cy="1908215"/>
          </a:xfrm>
          <a:prstGeom prst="rect">
            <a:avLst/>
          </a:prstGeom>
          <a:noFill/>
        </p:spPr>
        <p:txBody>
          <a:bodyPr wrap="square">
            <a:spAutoFit/>
          </a:bodyPr>
          <a:lstStyle/>
          <a:p>
            <a:endParaRPr lang="en-US" sz="1400" dirty="0"/>
          </a:p>
          <a:p>
            <a:r>
              <a:rPr lang="en-US" sz="2800" b="1" dirty="0">
                <a:solidFill>
                  <a:schemeClr val="accent1"/>
                </a:solidFill>
              </a:rPr>
              <a:t>Environmental Impacts:</a:t>
            </a:r>
          </a:p>
          <a:p>
            <a:pPr marL="0" lvl="1"/>
            <a:r>
              <a:rPr lang="en-US" sz="2000" dirty="0">
                <a:solidFill>
                  <a:schemeClr val="accent3"/>
                </a:solidFill>
              </a:rPr>
              <a:t>No known negative impacts are associated with the selected alternative at this time.</a:t>
            </a:r>
          </a:p>
          <a:p>
            <a:pPr lvl="1"/>
            <a:endParaRPr lang="en-US" sz="1800" dirty="0"/>
          </a:p>
          <a:p>
            <a:endParaRPr lang="en-US" dirty="0"/>
          </a:p>
        </p:txBody>
      </p:sp>
      <p:grpSp>
        <p:nvGrpSpPr>
          <p:cNvPr id="7" name="Group 6">
            <a:extLst>
              <a:ext uri="{FF2B5EF4-FFF2-40B4-BE49-F238E27FC236}">
                <a16:creationId xmlns:a16="http://schemas.microsoft.com/office/drawing/2014/main" id="{6970591E-ABA3-B9F4-A8AD-3746D4782233}"/>
              </a:ext>
            </a:extLst>
          </p:cNvPr>
          <p:cNvGrpSpPr/>
          <p:nvPr/>
        </p:nvGrpSpPr>
        <p:grpSpPr>
          <a:xfrm>
            <a:off x="7920117" y="941929"/>
            <a:ext cx="1358153" cy="1358153"/>
            <a:chOff x="-1111579" y="3173506"/>
            <a:chExt cx="1358153" cy="1358153"/>
          </a:xfrm>
        </p:grpSpPr>
        <p:sp>
          <p:nvSpPr>
            <p:cNvPr id="8" name="Oval 7">
              <a:extLst>
                <a:ext uri="{FF2B5EF4-FFF2-40B4-BE49-F238E27FC236}">
                  <a16:creationId xmlns:a16="http://schemas.microsoft.com/office/drawing/2014/main" id="{895D3F11-043B-1AF4-6F80-20CC91D2FB36}"/>
                </a:ext>
              </a:extLst>
            </p:cNvPr>
            <p:cNvSpPr/>
            <p:nvPr/>
          </p:nvSpPr>
          <p:spPr>
            <a:xfrm>
              <a:off x="-1111579" y="3173506"/>
              <a:ext cx="1358153" cy="13581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Leaky Tap with solid fill">
              <a:extLst>
                <a:ext uri="{FF2B5EF4-FFF2-40B4-BE49-F238E27FC236}">
                  <a16:creationId xmlns:a16="http://schemas.microsoft.com/office/drawing/2014/main" id="{AECEE17D-0CF3-F356-6002-4A0BA202E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703" y="3395382"/>
              <a:ext cx="914400" cy="914400"/>
            </a:xfrm>
            <a:prstGeom prst="rect">
              <a:avLst/>
            </a:prstGeom>
          </p:spPr>
        </p:pic>
      </p:grpSp>
    </p:spTree>
    <p:extLst>
      <p:ext uri="{BB962C8B-B14F-4D97-AF65-F5344CB8AC3E}">
        <p14:creationId xmlns:p14="http://schemas.microsoft.com/office/powerpoint/2010/main" val="199064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0C714B-27D2-FB84-3FF3-0A1E8B82F9A5}"/>
              </a:ext>
            </a:extLst>
          </p:cNvPr>
          <p:cNvSpPr txBox="1"/>
          <p:nvPr/>
        </p:nvSpPr>
        <p:spPr>
          <a:xfrm>
            <a:off x="3048000" y="785146"/>
            <a:ext cx="6096000" cy="424732"/>
          </a:xfrm>
          <a:prstGeom prst="rect">
            <a:avLst/>
          </a:prstGeom>
          <a:noFill/>
        </p:spPr>
        <p:txBody>
          <a:bodyPr wrap="square">
            <a:spAutoFit/>
          </a:bodyPr>
          <a:lstStyle/>
          <a:p>
            <a:pPr marR="0" indent="-228600">
              <a:lnSpc>
                <a:spcPct val="90000"/>
              </a:lnSpc>
              <a:spcBef>
                <a:spcPts val="0"/>
              </a:spcBef>
              <a:spcAft>
                <a:spcPts val="600"/>
              </a:spcAft>
              <a:buFont typeface="Arial" panose="020B0604020202020204" pitchFamily="34" charset="0"/>
              <a:buChar char="•"/>
              <a:tabLst>
                <a:tab pos="857250" algn="l"/>
              </a:tabLst>
            </a:pPr>
            <a:r>
              <a:rPr lang="en-US" sz="2400" b="1" u="sng" dirty="0">
                <a:solidFill>
                  <a:schemeClr val="tx1">
                    <a:lumMod val="65000"/>
                    <a:lumOff val="35000"/>
                  </a:schemeClr>
                </a:solidFill>
                <a:effectLst/>
              </a:rPr>
              <a:t>Review of possible new legislation</a:t>
            </a:r>
          </a:p>
        </p:txBody>
      </p:sp>
      <p:sp>
        <p:nvSpPr>
          <p:cNvPr id="7" name="TextBox 6">
            <a:extLst>
              <a:ext uri="{FF2B5EF4-FFF2-40B4-BE49-F238E27FC236}">
                <a16:creationId xmlns:a16="http://schemas.microsoft.com/office/drawing/2014/main" id="{A43BBD0F-BAFC-B211-1A5D-3F5AA86C3174}"/>
              </a:ext>
            </a:extLst>
          </p:cNvPr>
          <p:cNvSpPr txBox="1"/>
          <p:nvPr/>
        </p:nvSpPr>
        <p:spPr>
          <a:xfrm>
            <a:off x="2410691" y="2088113"/>
            <a:ext cx="10086109" cy="2785058"/>
          </a:xfrm>
          <a:prstGeom prst="rect">
            <a:avLst/>
          </a:prstGeom>
          <a:noFill/>
        </p:spPr>
        <p:txBody>
          <a:bodyPr wrap="square">
            <a:spAutoFit/>
          </a:bodyPr>
          <a:lstStyle/>
          <a:p>
            <a:pPr marL="0" marR="0">
              <a:lnSpc>
                <a:spcPct val="107000"/>
              </a:lnSpc>
              <a:spcBef>
                <a:spcPts val="0"/>
              </a:spcBef>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HB 1379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Passed House unanimously on 4/26/23</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Passed Senate unanimously on 5/2/23</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Effective Date of July 1, 2023, if signed by the Governor</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Applicable to septic systems, grease interceptors, etc.</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7216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E983-AF9B-F512-F8BD-AE941854203B}"/>
              </a:ext>
            </a:extLst>
          </p:cNvPr>
          <p:cNvSpPr>
            <a:spLocks noGrp="1"/>
          </p:cNvSpPr>
          <p:nvPr>
            <p:ph type="title"/>
          </p:nvPr>
        </p:nvSpPr>
        <p:spPr/>
        <p:txBody>
          <a:bodyPr/>
          <a:lstStyle/>
          <a:p>
            <a:r>
              <a:rPr lang="en-US" dirty="0"/>
              <a:t>Summary of Costs</a:t>
            </a:r>
          </a:p>
        </p:txBody>
      </p:sp>
      <p:pic>
        <p:nvPicPr>
          <p:cNvPr id="3" name="Picture 2">
            <a:extLst>
              <a:ext uri="{FF2B5EF4-FFF2-40B4-BE49-F238E27FC236}">
                <a16:creationId xmlns:a16="http://schemas.microsoft.com/office/drawing/2014/main" id="{12C91D1F-6B5B-8358-1FCE-DC44CC773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2" y="1263958"/>
            <a:ext cx="11201401" cy="1577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327BD5-FB0F-9A11-C694-A7B5D6A8B124}"/>
              </a:ext>
            </a:extLst>
          </p:cNvPr>
          <p:cNvSpPr txBox="1"/>
          <p:nvPr/>
        </p:nvSpPr>
        <p:spPr>
          <a:xfrm>
            <a:off x="3404557" y="3285718"/>
            <a:ext cx="7430219" cy="2308324"/>
          </a:xfrm>
          <a:prstGeom prst="rect">
            <a:avLst/>
          </a:prstGeom>
          <a:noFill/>
        </p:spPr>
        <p:txBody>
          <a:bodyPr wrap="square">
            <a:spAutoFit/>
          </a:bodyPr>
          <a:lstStyle/>
          <a:p>
            <a:pPr>
              <a:spcBef>
                <a:spcPts val="0"/>
              </a:spcBef>
            </a:pPr>
            <a:endParaRPr lang="en-US" sz="1400" dirty="0"/>
          </a:p>
          <a:p>
            <a:r>
              <a:rPr lang="en-US" sz="2800" b="1" dirty="0">
                <a:solidFill>
                  <a:schemeClr val="accent1"/>
                </a:solidFill>
              </a:rPr>
              <a:t>Selected Alternative Project Capital Cost: </a:t>
            </a:r>
          </a:p>
          <a:p>
            <a:r>
              <a:rPr lang="en-US" sz="2000" dirty="0">
                <a:solidFill>
                  <a:schemeClr val="accent3"/>
                </a:solidFill>
              </a:rPr>
              <a:t>$4,342,200</a:t>
            </a:r>
          </a:p>
          <a:p>
            <a:pPr>
              <a:spcBef>
                <a:spcPts val="0"/>
              </a:spcBef>
            </a:pPr>
            <a:endParaRPr lang="en-US" sz="1400" dirty="0"/>
          </a:p>
          <a:p>
            <a:r>
              <a:rPr lang="en-US" sz="2800" b="1" dirty="0">
                <a:solidFill>
                  <a:schemeClr val="accent1"/>
                </a:solidFill>
              </a:rPr>
              <a:t>Cost to the Rate Payer:</a:t>
            </a:r>
          </a:p>
          <a:p>
            <a:pPr marL="0" lvl="1"/>
            <a:r>
              <a:rPr lang="en-US" sz="2000" dirty="0">
                <a:solidFill>
                  <a:schemeClr val="accent3"/>
                </a:solidFill>
              </a:rPr>
              <a:t>Current rates are sufficient to cover the projected SRF debt service for this project based on the FY 2023 town budget</a:t>
            </a:r>
          </a:p>
        </p:txBody>
      </p:sp>
      <p:grpSp>
        <p:nvGrpSpPr>
          <p:cNvPr id="5" name="Group 4">
            <a:extLst>
              <a:ext uri="{FF2B5EF4-FFF2-40B4-BE49-F238E27FC236}">
                <a16:creationId xmlns:a16="http://schemas.microsoft.com/office/drawing/2014/main" id="{F6C25D3C-BFC6-A8C6-5F12-F11755909241}"/>
              </a:ext>
            </a:extLst>
          </p:cNvPr>
          <p:cNvGrpSpPr/>
          <p:nvPr/>
        </p:nvGrpSpPr>
        <p:grpSpPr>
          <a:xfrm>
            <a:off x="1605581" y="3892496"/>
            <a:ext cx="1358153" cy="1358153"/>
            <a:chOff x="-1111579" y="3173506"/>
            <a:chExt cx="1358153" cy="1358153"/>
          </a:xfrm>
        </p:grpSpPr>
        <p:sp>
          <p:nvSpPr>
            <p:cNvPr id="6" name="Oval 5">
              <a:extLst>
                <a:ext uri="{FF2B5EF4-FFF2-40B4-BE49-F238E27FC236}">
                  <a16:creationId xmlns:a16="http://schemas.microsoft.com/office/drawing/2014/main" id="{D88CFFEA-E7B9-5A6B-65AC-234F2CEEAF32}"/>
                </a:ext>
              </a:extLst>
            </p:cNvPr>
            <p:cNvSpPr/>
            <p:nvPr/>
          </p:nvSpPr>
          <p:spPr>
            <a:xfrm>
              <a:off x="-1111579" y="3173506"/>
              <a:ext cx="1358153" cy="13581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eaky Tap with solid fill">
              <a:extLst>
                <a:ext uri="{FF2B5EF4-FFF2-40B4-BE49-F238E27FC236}">
                  <a16:creationId xmlns:a16="http://schemas.microsoft.com/office/drawing/2014/main" id="{637F643F-FF67-82CB-0D72-6179CC56D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703" y="3395382"/>
              <a:ext cx="914400" cy="914400"/>
            </a:xfrm>
            <a:prstGeom prst="rect">
              <a:avLst/>
            </a:prstGeom>
          </p:spPr>
        </p:pic>
      </p:grpSp>
    </p:spTree>
    <p:extLst>
      <p:ext uri="{BB962C8B-B14F-4D97-AF65-F5344CB8AC3E}">
        <p14:creationId xmlns:p14="http://schemas.microsoft.com/office/powerpoint/2010/main" val="1665882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B688-A39E-0F2F-86A0-81108F00FFBC}"/>
              </a:ext>
            </a:extLst>
          </p:cNvPr>
          <p:cNvSpPr>
            <a:spLocks noGrp="1"/>
          </p:cNvSpPr>
          <p:nvPr>
            <p:ph type="title"/>
          </p:nvPr>
        </p:nvSpPr>
        <p:spPr/>
        <p:txBody>
          <a:bodyPr/>
          <a:lstStyle/>
          <a:p>
            <a:r>
              <a:rPr lang="en-US" dirty="0"/>
              <a:t>Project Schedule</a:t>
            </a:r>
          </a:p>
        </p:txBody>
      </p:sp>
      <p:graphicFrame>
        <p:nvGraphicFramePr>
          <p:cNvPr id="3" name="Table 2">
            <a:extLst>
              <a:ext uri="{FF2B5EF4-FFF2-40B4-BE49-F238E27FC236}">
                <a16:creationId xmlns:a16="http://schemas.microsoft.com/office/drawing/2014/main" id="{82C63ACB-6ED8-D18E-0464-EE66A392743E}"/>
              </a:ext>
            </a:extLst>
          </p:cNvPr>
          <p:cNvGraphicFramePr>
            <a:graphicFrameLocks noGrp="1"/>
          </p:cNvGraphicFramePr>
          <p:nvPr>
            <p:extLst>
              <p:ext uri="{D42A27DB-BD31-4B8C-83A1-F6EECF244321}">
                <p14:modId xmlns:p14="http://schemas.microsoft.com/office/powerpoint/2010/main" val="3898411251"/>
              </p:ext>
            </p:extLst>
          </p:nvPr>
        </p:nvGraphicFramePr>
        <p:xfrm>
          <a:off x="838201" y="1353795"/>
          <a:ext cx="10956469" cy="4759944"/>
        </p:xfrm>
        <a:graphic>
          <a:graphicData uri="http://schemas.openxmlformats.org/drawingml/2006/table">
            <a:tbl>
              <a:tblPr bandRow="1">
                <a:tableStyleId>{0E3FDE45-AF77-4B5C-9715-49D594BDF05E}</a:tableStyleId>
              </a:tblPr>
              <a:tblGrid>
                <a:gridCol w="617744">
                  <a:extLst>
                    <a:ext uri="{9D8B030D-6E8A-4147-A177-3AD203B41FA5}">
                      <a16:colId xmlns:a16="http://schemas.microsoft.com/office/drawing/2014/main" val="600721164"/>
                    </a:ext>
                  </a:extLst>
                </a:gridCol>
                <a:gridCol w="1074100">
                  <a:extLst>
                    <a:ext uri="{9D8B030D-6E8A-4147-A177-3AD203B41FA5}">
                      <a16:colId xmlns:a16="http://schemas.microsoft.com/office/drawing/2014/main" val="1097028487"/>
                    </a:ext>
                  </a:extLst>
                </a:gridCol>
                <a:gridCol w="9264625">
                  <a:extLst>
                    <a:ext uri="{9D8B030D-6E8A-4147-A177-3AD203B41FA5}">
                      <a16:colId xmlns:a16="http://schemas.microsoft.com/office/drawing/2014/main" val="3560842939"/>
                    </a:ext>
                  </a:extLst>
                </a:gridCol>
              </a:tblGrid>
              <a:tr h="293927">
                <a:tc gridSpan="3">
                  <a:txBody>
                    <a:bodyPr/>
                    <a:lstStyle/>
                    <a:p>
                      <a:pPr algn="ctr" fontAlgn="ctr"/>
                      <a:r>
                        <a:rPr lang="en-US" sz="1800" b="1" u="none" strike="noStrike" dirty="0">
                          <a:solidFill>
                            <a:schemeClr val="tx1"/>
                          </a:solidFill>
                          <a:effectLst/>
                        </a:rPr>
                        <a:t>Montverde DWSRF Project Schedule</a:t>
                      </a:r>
                      <a:endParaRPr lang="en-US" sz="1800" b="1" i="0" u="none" strike="noStrike" dirty="0">
                        <a:solidFill>
                          <a:schemeClr val="tx1"/>
                        </a:solidFill>
                        <a:effectLst/>
                        <a:latin typeface="+mj-lt"/>
                      </a:endParaRPr>
                    </a:p>
                  </a:txBody>
                  <a:tcPr marL="3900" marR="3900" marT="390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2084121"/>
                  </a:ext>
                </a:extLst>
              </a:tr>
              <a:tr h="219564">
                <a:tc gridSpan="2">
                  <a:txBody>
                    <a:bodyPr/>
                    <a:lstStyle/>
                    <a:p>
                      <a:pPr algn="ctr" fontAlgn="ctr"/>
                      <a:r>
                        <a:rPr lang="en-US" sz="1400" b="1" u="none" strike="noStrike" dirty="0">
                          <a:solidFill>
                            <a:schemeClr val="tx1"/>
                          </a:solidFill>
                          <a:effectLst/>
                        </a:rPr>
                        <a:t>Planning Phase</a:t>
                      </a:r>
                      <a:endParaRPr lang="en-US" sz="1400" b="1" i="0" u="none" strike="noStrike" dirty="0">
                        <a:solidFill>
                          <a:schemeClr val="tx1"/>
                        </a:solidFill>
                        <a:effectLst/>
                        <a:latin typeface="+mj-lt"/>
                      </a:endParaRPr>
                    </a:p>
                  </a:txBody>
                  <a:tcPr marL="3900" marR="3900" marT="3900" marB="0" anchor="ctr"/>
                </a:tc>
                <a:tc hMerge="1">
                  <a:txBody>
                    <a:bodyPr/>
                    <a:lstStyle/>
                    <a:p>
                      <a:endParaRPr lang="en-US"/>
                    </a:p>
                  </a:txBody>
                  <a:tcPr/>
                </a:tc>
                <a:tc>
                  <a:txBody>
                    <a:bodyPr/>
                    <a:lstStyle/>
                    <a:p>
                      <a:pPr algn="l" fontAlgn="t"/>
                      <a:endParaRPr lang="en-US" sz="1400" b="1" i="0" u="none" strike="noStrike" dirty="0">
                        <a:solidFill>
                          <a:schemeClr val="tx1"/>
                        </a:solidFill>
                        <a:effectLst/>
                        <a:latin typeface="+mj-lt"/>
                      </a:endParaRPr>
                    </a:p>
                  </a:txBody>
                  <a:tcPr marL="3900" marR="3900" marT="3900" marB="0"/>
                </a:tc>
                <a:extLst>
                  <a:ext uri="{0D108BD9-81ED-4DB2-BD59-A6C34878D82A}">
                    <a16:rowId xmlns:a16="http://schemas.microsoft.com/office/drawing/2014/main" val="3600202695"/>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22-Nov</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rPr>
                        <a:t>Kick-off Meeting</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2513866603"/>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23-Feb</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rPr>
                        <a:t>30% Design complete</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4058207254"/>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23-Apr</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rPr>
                        <a:t>60% Design complete</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2577687179"/>
                  </a:ext>
                </a:extLst>
              </a:tr>
              <a:tr h="272325">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23-Apr</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kern="1200" dirty="0">
                          <a:solidFill>
                            <a:schemeClr val="tx1"/>
                          </a:solidFill>
                          <a:effectLst/>
                          <a:latin typeface="+mn-lt"/>
                          <a:ea typeface="+mn-ea"/>
                          <a:cs typeface="+mn-cs"/>
                        </a:rPr>
                        <a:t>Submit advertisement request to paper for Public Hearing</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135976773"/>
                  </a:ext>
                </a:extLst>
              </a:tr>
              <a:tr h="24154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23-Apr</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u="none" strike="noStrike" dirty="0">
                          <a:solidFill>
                            <a:schemeClr val="tx1"/>
                          </a:solidFill>
                          <a:effectLst/>
                          <a:latin typeface="+mj-lt"/>
                        </a:rPr>
                        <a:t>Business Plan complete</a:t>
                      </a:r>
                    </a:p>
                  </a:txBody>
                  <a:tcPr marL="3900" marR="3900" marT="3900" marB="0" anchor="ctr"/>
                </a:tc>
                <a:extLst>
                  <a:ext uri="{0D108BD9-81ED-4DB2-BD59-A6C34878D82A}">
                    <a16:rowId xmlns:a16="http://schemas.microsoft.com/office/drawing/2014/main" val="2149463188"/>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23-Apr</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rPr>
                        <a:t>Environmental Review complete</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2065299117"/>
                  </a:ext>
                </a:extLst>
              </a:tr>
              <a:tr h="219564">
                <a:tc gridSpan="2">
                  <a:txBody>
                    <a:bodyPr/>
                    <a:lstStyle/>
                    <a:p>
                      <a:pPr algn="l" fontAlgn="ctr"/>
                      <a:endParaRPr lang="en-US" sz="1400" b="1" i="0" u="none" strike="noStrike" dirty="0">
                        <a:solidFill>
                          <a:schemeClr val="tx1"/>
                        </a:solidFill>
                        <a:effectLst/>
                        <a:latin typeface="+mj-lt"/>
                      </a:endParaRPr>
                    </a:p>
                  </a:txBody>
                  <a:tcPr marL="3900" marR="3900" marT="3900" marB="0" anchor="ctr"/>
                </a:tc>
                <a:tc hMerge="1">
                  <a:txBody>
                    <a:bodyPr/>
                    <a:lstStyle/>
                    <a:p>
                      <a:endParaRPr lang="en-US"/>
                    </a:p>
                  </a:txBody>
                  <a:tcPr/>
                </a:tc>
                <a:tc>
                  <a:txBody>
                    <a:bodyPr/>
                    <a:lstStyle/>
                    <a:p>
                      <a:pPr algn="l" fontAlgn="t"/>
                      <a:endParaRPr lang="en-US" sz="1400" b="1" i="0" u="none" strike="noStrike" dirty="0">
                        <a:solidFill>
                          <a:schemeClr val="tx1"/>
                        </a:solidFill>
                        <a:effectLst/>
                        <a:latin typeface="+mj-lt"/>
                      </a:endParaRPr>
                    </a:p>
                  </a:txBody>
                  <a:tcPr marL="3900" marR="3900" marT="3900" marB="0"/>
                </a:tc>
                <a:extLst>
                  <a:ext uri="{0D108BD9-81ED-4DB2-BD59-A6C34878D82A}">
                    <a16:rowId xmlns:a16="http://schemas.microsoft.com/office/drawing/2014/main" val="661844125"/>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23-May</a:t>
                      </a:r>
                    </a:p>
                  </a:txBody>
                  <a:tcPr marL="3900" marR="3900" marT="3900" marB="0" anchor="ctr"/>
                </a:tc>
                <a:tc>
                  <a:txBody>
                    <a:bodyPr/>
                    <a:lstStyle/>
                    <a:p>
                      <a:pPr algn="l" fontAlgn="ctr"/>
                      <a:r>
                        <a:rPr lang="en-US" sz="1400" b="1" i="0" u="none" strike="noStrike" dirty="0">
                          <a:solidFill>
                            <a:schemeClr val="tx1"/>
                          </a:solidFill>
                          <a:effectLst/>
                          <a:latin typeface="+mj-lt"/>
                        </a:rPr>
                        <a:t>90% Design Complete</a:t>
                      </a:r>
                    </a:p>
                  </a:txBody>
                  <a:tcPr marL="3900" marR="3900" marT="3900" marB="0" anchor="ctr"/>
                </a:tc>
                <a:extLst>
                  <a:ext uri="{0D108BD9-81ED-4DB2-BD59-A6C34878D82A}">
                    <a16:rowId xmlns:a16="http://schemas.microsoft.com/office/drawing/2014/main" val="1230932087"/>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23-May</a:t>
                      </a:r>
                    </a:p>
                  </a:txBody>
                  <a:tcPr marL="3900" marR="3900" marT="3900" marB="0" anchor="ctr"/>
                </a:tc>
                <a:tc>
                  <a:txBody>
                    <a:bodyPr/>
                    <a:lstStyle/>
                    <a:p>
                      <a:pPr algn="l" fontAlgn="ctr"/>
                      <a:r>
                        <a:rPr lang="en-US" sz="1400" b="1" i="0" u="none" strike="noStrike" dirty="0">
                          <a:solidFill>
                            <a:schemeClr val="tx1"/>
                          </a:solidFill>
                          <a:effectLst/>
                          <a:latin typeface="+mj-lt"/>
                        </a:rPr>
                        <a:t>Advertise Public Meeting</a:t>
                      </a:r>
                    </a:p>
                  </a:txBody>
                  <a:tcPr marL="3900" marR="3900" marT="3900" marB="0" anchor="ctr"/>
                </a:tc>
                <a:extLst>
                  <a:ext uri="{0D108BD9-81ED-4DB2-BD59-A6C34878D82A}">
                    <a16:rowId xmlns:a16="http://schemas.microsoft.com/office/drawing/2014/main" val="185990662"/>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23-May</a:t>
                      </a:r>
                    </a:p>
                  </a:txBody>
                  <a:tcPr marL="3900" marR="3900" marT="3900" marB="0" anchor="ctr"/>
                </a:tc>
                <a:tc>
                  <a:txBody>
                    <a:bodyPr/>
                    <a:lstStyle/>
                    <a:p>
                      <a:pPr algn="l" fontAlgn="ctr"/>
                      <a:r>
                        <a:rPr lang="en-US" sz="1400" b="1" i="0" u="none" strike="noStrike" dirty="0">
                          <a:solidFill>
                            <a:schemeClr val="tx1"/>
                          </a:solidFill>
                          <a:effectLst/>
                          <a:latin typeface="+mj-lt"/>
                        </a:rPr>
                        <a:t>Public Meeting to discuss Facilities Plan</a:t>
                      </a:r>
                    </a:p>
                  </a:txBody>
                  <a:tcPr marL="3900" marR="3900" marT="3900" marB="0" anchor="ctr"/>
                </a:tc>
                <a:extLst>
                  <a:ext uri="{0D108BD9-81ED-4DB2-BD59-A6C34878D82A}">
                    <a16:rowId xmlns:a16="http://schemas.microsoft.com/office/drawing/2014/main" val="1303042509"/>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23-May</a:t>
                      </a:r>
                    </a:p>
                  </a:txBody>
                  <a:tcPr marL="3900" marR="3900" marT="3900" marB="0" anchor="ctr"/>
                </a:tc>
                <a:tc>
                  <a:txBody>
                    <a:bodyPr/>
                    <a:lstStyle/>
                    <a:p>
                      <a:pPr algn="l" fontAlgn="ctr"/>
                      <a:r>
                        <a:rPr lang="en-US" sz="1400" b="1" i="0" kern="1200" dirty="0">
                          <a:solidFill>
                            <a:schemeClr val="tx1"/>
                          </a:solidFill>
                          <a:effectLst/>
                          <a:latin typeface="+mn-lt"/>
                          <a:ea typeface="+mn-ea"/>
                          <a:cs typeface="+mn-cs"/>
                        </a:rPr>
                        <a:t>Submit Facilities Plan Resolution, meeting minutes, and certified advertisement to SRF</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3020914815"/>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endParaRPr lang="en-US" sz="1400" b="1" i="0" u="none" strike="noStrike" dirty="0">
                        <a:solidFill>
                          <a:schemeClr val="tx1"/>
                        </a:solidFill>
                        <a:effectLst/>
                        <a:latin typeface="+mj-lt"/>
                      </a:endParaRPr>
                    </a:p>
                  </a:txBody>
                  <a:tcPr marL="3900" marR="3900" marT="3900" marB="0" anchor="ctr"/>
                </a:tc>
                <a:tc>
                  <a:txBody>
                    <a:bodyPr/>
                    <a:lstStyle/>
                    <a:p>
                      <a:pPr algn="l" fontAlgn="ctr"/>
                      <a:endParaRPr lang="en-US" sz="1400" b="1" i="0" u="none" strike="noStrike">
                        <a:solidFill>
                          <a:schemeClr val="tx1"/>
                        </a:solidFill>
                        <a:effectLst/>
                        <a:latin typeface="+mj-lt"/>
                      </a:endParaRPr>
                    </a:p>
                  </a:txBody>
                  <a:tcPr marL="3900" marR="3900" marT="3900" marB="0" anchor="ctr"/>
                </a:tc>
                <a:extLst>
                  <a:ext uri="{0D108BD9-81ED-4DB2-BD59-A6C34878D82A}">
                    <a16:rowId xmlns:a16="http://schemas.microsoft.com/office/drawing/2014/main" val="1896192329"/>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23-Jun</a:t>
                      </a:r>
                    </a:p>
                  </a:txBody>
                  <a:tcPr marL="3900" marR="3900" marT="3900" marB="0" anchor="ctr"/>
                </a:tc>
                <a:tc>
                  <a:txBody>
                    <a:bodyPr/>
                    <a:lstStyle/>
                    <a:p>
                      <a:pPr algn="l" fontAlgn="ctr"/>
                      <a:r>
                        <a:rPr lang="en-US" sz="1400" b="1" i="0" kern="1200" dirty="0">
                          <a:solidFill>
                            <a:schemeClr val="tx1"/>
                          </a:solidFill>
                          <a:effectLst/>
                          <a:latin typeface="+mn-lt"/>
                          <a:ea typeface="+mn-ea"/>
                          <a:cs typeface="+mn-cs"/>
                        </a:rPr>
                        <a:t>Submit draft Facilities Plan to FDEP &amp; other government agencies</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4226654381"/>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23-Jun</a:t>
                      </a:r>
                    </a:p>
                  </a:txBody>
                  <a:tcPr marL="3900" marR="3900" marT="3900" marB="0" anchor="ctr"/>
                </a:tc>
                <a:tc>
                  <a:txBody>
                    <a:bodyPr/>
                    <a:lstStyle/>
                    <a:p>
                      <a:pPr algn="l" fontAlgn="ctr"/>
                      <a:r>
                        <a:rPr lang="en-US" sz="1400" b="1" i="0" kern="1200" dirty="0">
                          <a:solidFill>
                            <a:schemeClr val="tx1"/>
                          </a:solidFill>
                          <a:effectLst/>
                          <a:latin typeface="+mn-lt"/>
                          <a:ea typeface="+mn-ea"/>
                          <a:cs typeface="+mn-cs"/>
                        </a:rPr>
                        <a:t>Publication of Department’s environmental information document in the Florida Administrative Weekly</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1399684070"/>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23-Jun</a:t>
                      </a:r>
                    </a:p>
                  </a:txBody>
                  <a:tcPr marL="3900" marR="3900" marT="3900" marB="0" anchor="ctr"/>
                </a:tc>
                <a:tc>
                  <a:txBody>
                    <a:bodyPr/>
                    <a:lstStyle/>
                    <a:p>
                      <a:pPr algn="l" fontAlgn="ctr"/>
                      <a:r>
                        <a:rPr lang="en-US" sz="1400" b="1" i="0" kern="1200" dirty="0">
                          <a:solidFill>
                            <a:schemeClr val="tx1"/>
                          </a:solidFill>
                          <a:effectLst/>
                          <a:latin typeface="+mn-lt"/>
                          <a:ea typeface="+mn-ea"/>
                          <a:cs typeface="+mn-cs"/>
                        </a:rPr>
                        <a:t>Submit Request for Inclusion (RFI) to FDEP (Tallahassee) for design funding</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2199176031"/>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endParaRPr lang="en-US" sz="1400" b="1" i="0" u="none" strike="noStrike" dirty="0">
                        <a:solidFill>
                          <a:schemeClr val="tx1"/>
                        </a:solidFill>
                        <a:effectLst/>
                        <a:latin typeface="+mj-lt"/>
                      </a:endParaRPr>
                    </a:p>
                  </a:txBody>
                  <a:tcPr marL="3900" marR="3900" marT="3900" marB="0" anchor="ctr"/>
                </a:tc>
                <a:tc>
                  <a:txBody>
                    <a:bodyPr/>
                    <a:lstStyle/>
                    <a:p>
                      <a:pPr algn="l" fontAlgn="ctr"/>
                      <a:endParaRPr lang="en-US" sz="1400" b="1" i="0" u="none" strike="noStrike">
                        <a:solidFill>
                          <a:schemeClr val="tx1"/>
                        </a:solidFill>
                        <a:effectLst/>
                        <a:latin typeface="+mj-lt"/>
                      </a:endParaRPr>
                    </a:p>
                  </a:txBody>
                  <a:tcPr marL="3900" marR="3900" marT="3900" marB="0" anchor="ctr"/>
                </a:tc>
                <a:extLst>
                  <a:ext uri="{0D108BD9-81ED-4DB2-BD59-A6C34878D82A}">
                    <a16:rowId xmlns:a16="http://schemas.microsoft.com/office/drawing/2014/main" val="4167974438"/>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23-Jul</a:t>
                      </a:r>
                    </a:p>
                  </a:txBody>
                  <a:tcPr marL="3900" marR="3900" marT="3900" marB="0" anchor="ctr"/>
                </a:tc>
                <a:tc>
                  <a:txBody>
                    <a:bodyPr/>
                    <a:lstStyle/>
                    <a:p>
                      <a:pPr algn="l" fontAlgn="ctr"/>
                      <a:r>
                        <a:rPr lang="en-US" sz="1400" b="1" i="0" kern="1200" dirty="0">
                          <a:solidFill>
                            <a:schemeClr val="tx1"/>
                          </a:solidFill>
                          <a:effectLst/>
                          <a:latin typeface="+mn-lt"/>
                          <a:ea typeface="+mn-ea"/>
                          <a:cs typeface="+mn-cs"/>
                        </a:rPr>
                        <a:t>End of 30-day comment period for the environmental information document</a:t>
                      </a: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2690348498"/>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i="0" u="none" strike="noStrike" dirty="0">
                          <a:solidFill>
                            <a:schemeClr val="tx1"/>
                          </a:solidFill>
                          <a:effectLst/>
                          <a:latin typeface="+mj-lt"/>
                        </a:rPr>
                        <a:t>23-Jul</a:t>
                      </a:r>
                    </a:p>
                  </a:txBody>
                  <a:tcPr marL="3900" marR="3900" marT="3900" marB="0" anchor="ctr"/>
                </a:tc>
                <a:tc>
                  <a:txBody>
                    <a:bodyPr/>
                    <a:lstStyle/>
                    <a:p>
                      <a:pPr algn="l" fontAlgn="ctr"/>
                      <a:r>
                        <a:rPr lang="en-US" sz="1400" b="1" i="0" u="none" strike="noStrike" dirty="0">
                          <a:solidFill>
                            <a:schemeClr val="tx1"/>
                          </a:solidFill>
                          <a:effectLst/>
                          <a:latin typeface="+mj-lt"/>
                        </a:rPr>
                        <a:t>Approval of Planning Documents</a:t>
                      </a:r>
                    </a:p>
                  </a:txBody>
                  <a:tcPr marL="3900" marR="3900" marT="3900" marB="0" anchor="ctr"/>
                </a:tc>
                <a:extLst>
                  <a:ext uri="{0D108BD9-81ED-4DB2-BD59-A6C34878D82A}">
                    <a16:rowId xmlns:a16="http://schemas.microsoft.com/office/drawing/2014/main" val="933641624"/>
                  </a:ext>
                </a:extLst>
              </a:tr>
              <a:tr h="219564">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endParaRPr lang="en-US" sz="1400" b="1" i="0" u="none" strike="noStrike" dirty="0">
                        <a:solidFill>
                          <a:schemeClr val="tx1"/>
                        </a:solidFill>
                        <a:effectLst/>
                        <a:latin typeface="+mj-lt"/>
                      </a:endParaRPr>
                    </a:p>
                  </a:txBody>
                  <a:tcPr marL="3900" marR="3900" marT="3900" marB="0" anchor="ctr"/>
                </a:tc>
                <a:tc>
                  <a:txBody>
                    <a:bodyPr/>
                    <a:lstStyle/>
                    <a:p>
                      <a:pPr algn="l" fontAlgn="ctr"/>
                      <a:endParaRPr lang="en-US" sz="1400" b="1" i="0" u="none" strike="noStrike" dirty="0">
                        <a:solidFill>
                          <a:schemeClr val="tx1"/>
                        </a:solidFill>
                        <a:effectLst/>
                        <a:latin typeface="+mj-lt"/>
                      </a:endParaRPr>
                    </a:p>
                  </a:txBody>
                  <a:tcPr marL="3900" marR="3900" marT="3900" marB="0" anchor="ctr"/>
                </a:tc>
                <a:extLst>
                  <a:ext uri="{0D108BD9-81ED-4DB2-BD59-A6C34878D82A}">
                    <a16:rowId xmlns:a16="http://schemas.microsoft.com/office/drawing/2014/main" val="2562248708"/>
                  </a:ext>
                </a:extLst>
              </a:tr>
            </a:tbl>
          </a:graphicData>
        </a:graphic>
      </p:graphicFrame>
    </p:spTree>
    <p:extLst>
      <p:ext uri="{BB962C8B-B14F-4D97-AF65-F5344CB8AC3E}">
        <p14:creationId xmlns:p14="http://schemas.microsoft.com/office/powerpoint/2010/main" val="1716761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EE86-4CF0-B0D4-F4BD-7432FCC61BE0}"/>
              </a:ext>
            </a:extLst>
          </p:cNvPr>
          <p:cNvSpPr>
            <a:spLocks noGrp="1"/>
          </p:cNvSpPr>
          <p:nvPr>
            <p:ph type="title"/>
          </p:nvPr>
        </p:nvSpPr>
        <p:spPr/>
        <p:txBody>
          <a:bodyPr/>
          <a:lstStyle/>
          <a:p>
            <a:r>
              <a:rPr lang="en-US" dirty="0"/>
              <a:t>Project Schedule</a:t>
            </a:r>
          </a:p>
        </p:txBody>
      </p:sp>
      <p:graphicFrame>
        <p:nvGraphicFramePr>
          <p:cNvPr id="3" name="Table 2">
            <a:extLst>
              <a:ext uri="{FF2B5EF4-FFF2-40B4-BE49-F238E27FC236}">
                <a16:creationId xmlns:a16="http://schemas.microsoft.com/office/drawing/2014/main" id="{A91BD558-0835-835D-21D6-B11EFE508E28}"/>
              </a:ext>
            </a:extLst>
          </p:cNvPr>
          <p:cNvGraphicFramePr>
            <a:graphicFrameLocks noGrp="1"/>
          </p:cNvGraphicFramePr>
          <p:nvPr>
            <p:extLst>
              <p:ext uri="{D42A27DB-BD31-4B8C-83A1-F6EECF244321}">
                <p14:modId xmlns:p14="http://schemas.microsoft.com/office/powerpoint/2010/main" val="3221894898"/>
              </p:ext>
            </p:extLst>
          </p:nvPr>
        </p:nvGraphicFramePr>
        <p:xfrm>
          <a:off x="2062104" y="1264555"/>
          <a:ext cx="9973326" cy="5351923"/>
        </p:xfrm>
        <a:graphic>
          <a:graphicData uri="http://schemas.openxmlformats.org/drawingml/2006/table">
            <a:tbl>
              <a:tblPr bandRow="1">
                <a:tableStyleId>{0E3FDE45-AF77-4B5C-9715-49D594BDF05E}</a:tableStyleId>
              </a:tblPr>
              <a:tblGrid>
                <a:gridCol w="994020">
                  <a:extLst>
                    <a:ext uri="{9D8B030D-6E8A-4147-A177-3AD203B41FA5}">
                      <a16:colId xmlns:a16="http://schemas.microsoft.com/office/drawing/2014/main" val="600721164"/>
                    </a:ext>
                  </a:extLst>
                </a:gridCol>
                <a:gridCol w="932869">
                  <a:extLst>
                    <a:ext uri="{9D8B030D-6E8A-4147-A177-3AD203B41FA5}">
                      <a16:colId xmlns:a16="http://schemas.microsoft.com/office/drawing/2014/main" val="1097028487"/>
                    </a:ext>
                  </a:extLst>
                </a:gridCol>
                <a:gridCol w="8046437">
                  <a:extLst>
                    <a:ext uri="{9D8B030D-6E8A-4147-A177-3AD203B41FA5}">
                      <a16:colId xmlns:a16="http://schemas.microsoft.com/office/drawing/2014/main" val="3560842939"/>
                    </a:ext>
                  </a:extLst>
                </a:gridCol>
              </a:tblGrid>
              <a:tr h="295275">
                <a:tc gridSpan="3">
                  <a:txBody>
                    <a:bodyPr/>
                    <a:lstStyle/>
                    <a:p>
                      <a:pPr algn="ctr" fontAlgn="ctr"/>
                      <a:r>
                        <a:rPr lang="en-US" sz="1800" b="1" u="none" strike="noStrike" dirty="0">
                          <a:solidFill>
                            <a:schemeClr val="tx1"/>
                          </a:solidFill>
                          <a:effectLst/>
                        </a:rPr>
                        <a:t>Montverde DWSRF Project Schedule</a:t>
                      </a:r>
                      <a:endParaRPr lang="en-US" sz="1800" b="1" i="0" u="none" strike="noStrike" dirty="0">
                        <a:solidFill>
                          <a:schemeClr val="tx1"/>
                        </a:solidFill>
                        <a:effectLst/>
                        <a:latin typeface="+mj-lt"/>
                      </a:endParaRPr>
                    </a:p>
                  </a:txBody>
                  <a:tcPr marL="3900" marR="3900" marT="390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2084121"/>
                  </a:ext>
                </a:extLst>
              </a:tr>
              <a:tr h="220570">
                <a:tc gridSpan="2">
                  <a:txBody>
                    <a:bodyPr/>
                    <a:lstStyle/>
                    <a:p>
                      <a:pPr algn="ctr" fontAlgn="ctr"/>
                      <a:r>
                        <a:rPr lang="en-US" sz="1400" b="1" u="none" strike="noStrike" dirty="0">
                          <a:solidFill>
                            <a:schemeClr val="tx1"/>
                          </a:solidFill>
                          <a:effectLst/>
                        </a:rPr>
                        <a:t>Design Phase</a:t>
                      </a:r>
                      <a:endParaRPr lang="en-US" sz="1400" b="1" i="0" u="none" strike="noStrike" dirty="0">
                        <a:solidFill>
                          <a:schemeClr val="tx1"/>
                        </a:solidFill>
                        <a:effectLst/>
                        <a:latin typeface="+mj-lt"/>
                      </a:endParaRPr>
                    </a:p>
                  </a:txBody>
                  <a:tcPr marL="3900" marR="3900" marT="3900" marB="0" anchor="ctr"/>
                </a:tc>
                <a:tc hMerge="1">
                  <a:txBody>
                    <a:bodyPr/>
                    <a:lstStyle/>
                    <a:p>
                      <a:endParaRPr lang="en-US"/>
                    </a:p>
                  </a:txBody>
                  <a:tcPr/>
                </a:tc>
                <a:tc>
                  <a:txBody>
                    <a:bodyPr/>
                    <a:lstStyle/>
                    <a:p>
                      <a:pPr algn="l" fontAlgn="t"/>
                      <a:endParaRPr lang="en-US" sz="1400" b="1" i="0" u="none" strike="noStrike" dirty="0">
                        <a:solidFill>
                          <a:schemeClr val="tx1"/>
                        </a:solidFill>
                        <a:effectLst/>
                        <a:latin typeface="+mj-lt"/>
                      </a:endParaRPr>
                    </a:p>
                  </a:txBody>
                  <a:tcPr marL="3900" marR="3900" marT="3900" marB="0"/>
                </a:tc>
                <a:extLst>
                  <a:ext uri="{0D108BD9-81ED-4DB2-BD59-A6C34878D82A}">
                    <a16:rowId xmlns:a16="http://schemas.microsoft.com/office/drawing/2014/main" val="3600202695"/>
                  </a:ext>
                </a:extLst>
              </a:tr>
              <a:tr h="269837">
                <a:tc>
                  <a:txBody>
                    <a:bodyPr/>
                    <a:lstStyle/>
                    <a:p>
                      <a:pPr algn="ctr" fontAlgn="t"/>
                      <a:endParaRPr lang="en-US" sz="1400" b="1" i="0" u="none" strike="noStrike" dirty="0">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23-Aug</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u="none" strike="noStrike" dirty="0">
                          <a:solidFill>
                            <a:schemeClr val="tx1"/>
                          </a:solidFill>
                          <a:effectLst/>
                          <a:latin typeface="Calibri" panose="020F0502020204030204" pitchFamily="34" charset="0"/>
                        </a:rPr>
                        <a:t>Submit loan application to FDEP (Tallahassee) for Design Phase</a:t>
                      </a:r>
                    </a:p>
                  </a:txBody>
                  <a:tcPr marL="9525" marR="9525" marT="9525" anchor="ctr"/>
                </a:tc>
                <a:extLst>
                  <a:ext uri="{0D108BD9-81ED-4DB2-BD59-A6C34878D82A}">
                    <a16:rowId xmlns:a16="http://schemas.microsoft.com/office/drawing/2014/main" val="2513866603"/>
                  </a:ext>
                </a:extLst>
              </a:tr>
              <a:tr h="264642">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23-Oct</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u="none" strike="noStrike">
                          <a:solidFill>
                            <a:schemeClr val="tx1"/>
                          </a:solidFill>
                          <a:effectLst/>
                          <a:latin typeface="Calibri" panose="020F0502020204030204" pitchFamily="34" charset="0"/>
                        </a:rPr>
                        <a:t>Resolution and council approval of FDEP loan agreements for design</a:t>
                      </a:r>
                    </a:p>
                  </a:txBody>
                  <a:tcPr marL="9525" marR="9525" marT="9525" anchor="ctr"/>
                </a:tc>
                <a:extLst>
                  <a:ext uri="{0D108BD9-81ED-4DB2-BD59-A6C34878D82A}">
                    <a16:rowId xmlns:a16="http://schemas.microsoft.com/office/drawing/2014/main" val="4058207254"/>
                  </a:ext>
                </a:extLst>
              </a:tr>
              <a:tr h="264642">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23-Oct</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u="none" strike="noStrike" dirty="0">
                          <a:solidFill>
                            <a:schemeClr val="tx1"/>
                          </a:solidFill>
                          <a:effectLst/>
                          <a:latin typeface="Calibri" panose="020F0502020204030204" pitchFamily="34" charset="0"/>
                        </a:rPr>
                        <a:t>Complete loan agreements for design phase and release contract for design</a:t>
                      </a:r>
                    </a:p>
                  </a:txBody>
                  <a:tcPr marL="9525" marR="9525" marT="9525" anchor="ctr"/>
                </a:tc>
                <a:extLst>
                  <a:ext uri="{0D108BD9-81ED-4DB2-BD59-A6C34878D82A}">
                    <a16:rowId xmlns:a16="http://schemas.microsoft.com/office/drawing/2014/main" val="2577687179"/>
                  </a:ext>
                </a:extLst>
              </a:tr>
              <a:tr h="264642">
                <a:tc>
                  <a:txBody>
                    <a:bodyPr/>
                    <a:lstStyle/>
                    <a:p>
                      <a:pPr algn="ctr" fontAlgn="t"/>
                      <a:endParaRPr lang="en-US" sz="1400" b="1" i="0" u="none" strike="noStrike" dirty="0">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23-Nov</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u="none" strike="noStrike" dirty="0">
                          <a:solidFill>
                            <a:schemeClr val="tx1"/>
                          </a:solidFill>
                          <a:effectLst/>
                          <a:latin typeface="Calibri" panose="020F0502020204030204" pitchFamily="34" charset="0"/>
                        </a:rPr>
                        <a:t>Project Design</a:t>
                      </a:r>
                    </a:p>
                  </a:txBody>
                  <a:tcPr marL="9525" marR="9525" marT="9525" anchor="ctr"/>
                </a:tc>
                <a:extLst>
                  <a:ext uri="{0D108BD9-81ED-4DB2-BD59-A6C34878D82A}">
                    <a16:rowId xmlns:a16="http://schemas.microsoft.com/office/drawing/2014/main" val="135976773"/>
                  </a:ext>
                </a:extLst>
              </a:tr>
              <a:tr h="289238">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24-Mar</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u="none" strike="noStrike">
                          <a:solidFill>
                            <a:schemeClr val="tx1"/>
                          </a:solidFill>
                          <a:effectLst/>
                          <a:latin typeface="Calibri" panose="020F0502020204030204" pitchFamily="34" charset="0"/>
                        </a:rPr>
                        <a:t>Submit plans and specifications to FDEP (Tallahassee)</a:t>
                      </a:r>
                    </a:p>
                  </a:txBody>
                  <a:tcPr marL="9525" marR="9525" marT="9525" anchor="ctr"/>
                </a:tc>
                <a:extLst>
                  <a:ext uri="{0D108BD9-81ED-4DB2-BD59-A6C34878D82A}">
                    <a16:rowId xmlns:a16="http://schemas.microsoft.com/office/drawing/2014/main" val="2149463188"/>
                  </a:ext>
                </a:extLst>
              </a:tr>
              <a:tr h="269837">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24-May</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i="0" u="none" strike="noStrike">
                          <a:solidFill>
                            <a:schemeClr val="tx1"/>
                          </a:solidFill>
                          <a:effectLst/>
                          <a:latin typeface="Calibri" panose="020F0502020204030204" pitchFamily="34" charset="0"/>
                        </a:rPr>
                        <a:t>Submit construction permit application to FDEP (District Office)</a:t>
                      </a:r>
                    </a:p>
                  </a:txBody>
                  <a:tcPr marL="9525" marR="9525" marT="9525" anchor="ctr"/>
                </a:tc>
                <a:extLst>
                  <a:ext uri="{0D108BD9-81ED-4DB2-BD59-A6C34878D82A}">
                    <a16:rowId xmlns:a16="http://schemas.microsoft.com/office/drawing/2014/main" val="2065299117"/>
                  </a:ext>
                </a:extLst>
              </a:tr>
              <a:tr h="264642">
                <a:tc gridSpan="2">
                  <a:txBody>
                    <a:bodyPr/>
                    <a:lstStyle/>
                    <a:p>
                      <a:pPr algn="ctr" fontAlgn="ctr"/>
                      <a:r>
                        <a:rPr lang="en-US" sz="1400" b="1" u="none" strike="noStrike" dirty="0">
                          <a:solidFill>
                            <a:schemeClr val="tx1"/>
                          </a:solidFill>
                          <a:effectLst/>
                        </a:rPr>
                        <a:t>              24-May</a:t>
                      </a:r>
                      <a:endParaRPr lang="en-US" sz="1400" b="1" i="0" u="none" strike="noStrike" dirty="0">
                        <a:solidFill>
                          <a:schemeClr val="tx1"/>
                        </a:solidFill>
                        <a:effectLst/>
                        <a:latin typeface="+mj-lt"/>
                      </a:endParaRPr>
                    </a:p>
                  </a:txBody>
                  <a:tcPr marL="3900" marR="3900" marT="3900" marB="0" anchor="ctr">
                    <a:lnB>
                      <a:noFill/>
                    </a:lnB>
                  </a:tcPr>
                </a:tc>
                <a:tc hMerge="1">
                  <a:txBody>
                    <a:bodyPr/>
                    <a:lstStyle/>
                    <a:p>
                      <a:endParaRPr lang="en-US"/>
                    </a:p>
                  </a:txBody>
                  <a:tcPr/>
                </a:tc>
                <a:tc>
                  <a:txBody>
                    <a:bodyPr/>
                    <a:lstStyle/>
                    <a:p>
                      <a:pPr algn="l" fontAlgn="ctr"/>
                      <a:r>
                        <a:rPr lang="en-US" sz="1400" b="1" i="0" u="none" strike="noStrike" dirty="0">
                          <a:solidFill>
                            <a:schemeClr val="tx1"/>
                          </a:solidFill>
                          <a:effectLst/>
                          <a:latin typeface="Calibri" panose="020F0502020204030204" pitchFamily="34" charset="0"/>
                        </a:rPr>
                        <a:t>Notice of intent to permit construction and project added to the priority list</a:t>
                      </a:r>
                    </a:p>
                  </a:txBody>
                  <a:tcPr marL="9525" marR="9525" marT="9525" anchor="ctr"/>
                </a:tc>
                <a:extLst>
                  <a:ext uri="{0D108BD9-81ED-4DB2-BD59-A6C34878D82A}">
                    <a16:rowId xmlns:a16="http://schemas.microsoft.com/office/drawing/2014/main" val="661844125"/>
                  </a:ext>
                </a:extLst>
              </a:tr>
              <a:tr h="220570">
                <a:tc>
                  <a:txBody>
                    <a:bodyPr/>
                    <a:lstStyle/>
                    <a:p>
                      <a:pPr algn="ctr" fontAlgn="t"/>
                      <a:endParaRPr lang="en-US" sz="1400" b="1" i="0" u="none" strike="noStrike">
                        <a:solidFill>
                          <a:schemeClr val="tx1"/>
                        </a:solidFill>
                        <a:effectLst/>
                        <a:latin typeface="+mj-lt"/>
                      </a:endParaRPr>
                    </a:p>
                  </a:txBody>
                  <a:tcPr marL="3900" marR="3900" marT="3900" marB="0">
                    <a:lnT>
                      <a:noFill/>
                    </a:lnT>
                  </a:tcPr>
                </a:tc>
                <a:tc>
                  <a:txBody>
                    <a:bodyPr/>
                    <a:lstStyle/>
                    <a:p>
                      <a:pPr algn="l" fontAlgn="ctr"/>
                      <a:r>
                        <a:rPr lang="en-US" sz="1400" b="1" u="none" strike="noStrike" dirty="0">
                          <a:solidFill>
                            <a:schemeClr val="tx1"/>
                          </a:solidFill>
                          <a:effectLst/>
                        </a:rPr>
                        <a:t>24-May</a:t>
                      </a:r>
                      <a:endParaRPr lang="en-US" sz="1400" b="1" i="0" u="none" strike="noStrike" dirty="0">
                        <a:solidFill>
                          <a:schemeClr val="tx1"/>
                        </a:solidFill>
                        <a:effectLst/>
                        <a:latin typeface="+mj-lt"/>
                      </a:endParaRPr>
                    </a:p>
                  </a:txBody>
                  <a:tcPr marL="3900" marR="3900" marT="3900" marB="0" anchor="ctr">
                    <a:lnT>
                      <a:noFill/>
                    </a:lnT>
                  </a:tcP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Submit Request for Inclusion (RFI) for inclusion of the construction to FDEP’s project priority list;</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185990662"/>
                  </a:ext>
                </a:extLst>
              </a:tr>
              <a:tr h="220570">
                <a:tc gridSpan="2">
                  <a:txBody>
                    <a:bodyPr/>
                    <a:lstStyle/>
                    <a:p>
                      <a:pPr algn="ctr" fontAlgn="t"/>
                      <a:r>
                        <a:rPr lang="en-US" sz="1400" b="1" i="0" u="none" strike="noStrike" dirty="0">
                          <a:solidFill>
                            <a:schemeClr val="tx1"/>
                          </a:solidFill>
                          <a:effectLst/>
                          <a:latin typeface="+mj-lt"/>
                        </a:rPr>
                        <a:t>Construction Phase</a:t>
                      </a:r>
                    </a:p>
                  </a:txBody>
                  <a:tcPr marL="3900" marR="3900" marT="3900" marB="0"/>
                </a:tc>
                <a:tc hMerge="1">
                  <a:txBody>
                    <a:bodyPr/>
                    <a:lstStyle/>
                    <a:p>
                      <a:pPr algn="l" fontAlgn="ctr"/>
                      <a:endParaRPr lang="en-US" sz="1400" b="0" i="0" u="none" strike="noStrike" dirty="0">
                        <a:solidFill>
                          <a:schemeClr val="accent1"/>
                        </a:solidFill>
                        <a:effectLst/>
                        <a:latin typeface="+mj-lt"/>
                      </a:endParaRPr>
                    </a:p>
                  </a:txBody>
                  <a:tcPr marL="3900" marR="3900" marT="3900" marB="0" anchor="ctr"/>
                </a:tc>
                <a:tc>
                  <a:txBody>
                    <a:bodyPr/>
                    <a:lstStyle/>
                    <a:p>
                      <a:pPr algn="l" fontAlgn="ct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74695165"/>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24-Sep</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Hearing to add project to the Fundable portion of the priority list;</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1601845484"/>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24-Oct</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Submit loan application to FDEP (Tallahassee) for construction activities;</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1303042509"/>
                  </a:ext>
                </a:extLst>
              </a:tr>
              <a:tr h="285906">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a:solidFill>
                            <a:schemeClr val="tx1"/>
                          </a:solidFill>
                          <a:effectLst/>
                        </a:rPr>
                        <a:t>24-Oct</a:t>
                      </a:r>
                      <a:endParaRPr lang="en-US" sz="1400" b="1" i="0" u="none" strike="noStrike">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Resolution and council approval of FDEP loan agreements for construction;</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3020914815"/>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24-Dec</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Complete loan agreements for construction activities;</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1896192329"/>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a:solidFill>
                            <a:schemeClr val="tx1"/>
                          </a:solidFill>
                          <a:effectLst/>
                        </a:rPr>
                        <a:t>25-Jan</a:t>
                      </a:r>
                      <a:endParaRPr lang="en-US" sz="1400" b="1" i="0" u="none" strike="noStrike">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Advertise for bids;</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4226654381"/>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a:solidFill>
                            <a:schemeClr val="tx1"/>
                          </a:solidFill>
                          <a:effectLst/>
                        </a:rPr>
                        <a:t>25-Feb</a:t>
                      </a:r>
                      <a:endParaRPr lang="en-US" sz="1400" b="1" i="0" u="none" strike="noStrike">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Open construction bids;</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1399684070"/>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25-Feb</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Award contract;</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2199176031"/>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25-Mar</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Issue a notice to proceed (NTP) to Start project construction:</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4167974438"/>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25-Dec</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Complete construction of the project;</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2690348498"/>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26-Jan</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Certify operation performance of the project and close out the project; and</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933641624"/>
                  </a:ext>
                </a:extLst>
              </a:tr>
              <a:tr h="220570">
                <a:tc>
                  <a:txBody>
                    <a:bodyPr/>
                    <a:lstStyle/>
                    <a:p>
                      <a:pPr algn="ctr" fontAlgn="t"/>
                      <a:endParaRPr lang="en-US" sz="1400" b="1" i="0" u="none" strike="noStrike">
                        <a:solidFill>
                          <a:schemeClr val="tx1"/>
                        </a:solidFill>
                        <a:effectLst/>
                        <a:latin typeface="+mj-lt"/>
                      </a:endParaRPr>
                    </a:p>
                  </a:txBody>
                  <a:tcPr marL="3900" marR="3900" marT="3900" marB="0"/>
                </a:tc>
                <a:tc>
                  <a:txBody>
                    <a:bodyPr/>
                    <a:lstStyle/>
                    <a:p>
                      <a:pPr algn="l" fontAlgn="ctr"/>
                      <a:r>
                        <a:rPr lang="en-US" sz="1400" b="1" u="none" strike="noStrike" dirty="0">
                          <a:solidFill>
                            <a:schemeClr val="tx1"/>
                          </a:solidFill>
                          <a:effectLst/>
                        </a:rPr>
                        <a:t>26-Jun</a:t>
                      </a:r>
                      <a:endParaRPr lang="en-US" sz="1400" b="1" i="0" u="none" strike="noStrike" dirty="0">
                        <a:solidFill>
                          <a:schemeClr val="tx1"/>
                        </a:solidFill>
                        <a:effectLst/>
                        <a:latin typeface="+mj-lt"/>
                      </a:endParaRPr>
                    </a:p>
                  </a:txBody>
                  <a:tcPr marL="3900" marR="3900" marT="3900" marB="0" anchor="ctr"/>
                </a:tc>
                <a:tc>
                  <a:txBody>
                    <a:bodyPr/>
                    <a:lstStyle/>
                    <a:p>
                      <a:pPr algn="l" fontAlgn="ctr"/>
                      <a:r>
                        <a:rPr lang="en-US" sz="1400" b="1" u="none" strike="noStrike" dirty="0">
                          <a:solidFill>
                            <a:schemeClr val="tx1"/>
                          </a:solidFill>
                          <a:effectLst/>
                          <a:latin typeface="Calibri" panose="020F0502020204030204" pitchFamily="34" charset="0"/>
                          <a:cs typeface="Calibri" panose="020F0502020204030204" pitchFamily="34" charset="0"/>
                        </a:rPr>
                        <a:t>Begin SRF loan repayments to FDEP</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3900" marR="3900" marT="3900" marB="0" anchor="ctr"/>
                </a:tc>
                <a:extLst>
                  <a:ext uri="{0D108BD9-81ED-4DB2-BD59-A6C34878D82A}">
                    <a16:rowId xmlns:a16="http://schemas.microsoft.com/office/drawing/2014/main" val="2562248708"/>
                  </a:ext>
                </a:extLst>
              </a:tr>
            </a:tbl>
          </a:graphicData>
        </a:graphic>
      </p:graphicFrame>
    </p:spTree>
    <p:extLst>
      <p:ext uri="{BB962C8B-B14F-4D97-AF65-F5344CB8AC3E}">
        <p14:creationId xmlns:p14="http://schemas.microsoft.com/office/powerpoint/2010/main" val="966658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C9E9-5288-14E1-CD79-29BFF8901131}"/>
              </a:ext>
            </a:extLst>
          </p:cNvPr>
          <p:cNvSpPr>
            <a:spLocks noGrp="1"/>
          </p:cNvSpPr>
          <p:nvPr>
            <p:ph type="title"/>
          </p:nvPr>
        </p:nvSpPr>
        <p:spPr>
          <a:xfrm>
            <a:off x="2849880" y="218365"/>
            <a:ext cx="11201400" cy="1325563"/>
          </a:xfrm>
        </p:spPr>
        <p:txBody>
          <a:bodyPr/>
          <a:lstStyle/>
          <a:p>
            <a:r>
              <a:rPr lang="en-US" dirty="0"/>
              <a:t>Drinking Water Facilities Plan</a:t>
            </a:r>
          </a:p>
        </p:txBody>
      </p:sp>
      <p:sp>
        <p:nvSpPr>
          <p:cNvPr id="3" name="Content Placeholder 2">
            <a:extLst>
              <a:ext uri="{FF2B5EF4-FFF2-40B4-BE49-F238E27FC236}">
                <a16:creationId xmlns:a16="http://schemas.microsoft.com/office/drawing/2014/main" id="{92ADA9C1-A3B2-B066-C7ED-A727B4381474}"/>
              </a:ext>
            </a:extLst>
          </p:cNvPr>
          <p:cNvSpPr>
            <a:spLocks noGrp="1"/>
          </p:cNvSpPr>
          <p:nvPr>
            <p:ph idx="1"/>
          </p:nvPr>
        </p:nvSpPr>
        <p:spPr>
          <a:xfrm>
            <a:off x="3621024" y="1320127"/>
            <a:ext cx="5411506" cy="4217746"/>
          </a:xfrm>
        </p:spPr>
        <p:txBody>
          <a:bodyPr/>
          <a:lstStyle/>
          <a:p>
            <a:r>
              <a:rPr lang="en-US" b="1" dirty="0"/>
              <a:t>Technical Review</a:t>
            </a:r>
          </a:p>
          <a:p>
            <a:r>
              <a:rPr lang="en-US" b="1" dirty="0"/>
              <a:t>Environmental Review</a:t>
            </a:r>
          </a:p>
          <a:p>
            <a:r>
              <a:rPr lang="en-US" b="1" dirty="0"/>
              <a:t>Financial Review</a:t>
            </a:r>
          </a:p>
          <a:p>
            <a:r>
              <a:rPr lang="en-US" b="1" dirty="0"/>
              <a:t>Project Schedule</a:t>
            </a:r>
          </a:p>
          <a:p>
            <a:r>
              <a:rPr lang="en-US" b="1" dirty="0"/>
              <a:t>Public Comments </a:t>
            </a:r>
          </a:p>
          <a:p>
            <a:r>
              <a:rPr lang="en-US" b="1" dirty="0"/>
              <a:t>City Council Discussion</a:t>
            </a:r>
          </a:p>
          <a:p>
            <a:r>
              <a:rPr lang="en-US" b="1" dirty="0"/>
              <a:t>Consideration of Resolution</a:t>
            </a:r>
          </a:p>
          <a:p>
            <a:endParaRPr lang="en-US" b="1" dirty="0"/>
          </a:p>
        </p:txBody>
      </p:sp>
    </p:spTree>
    <p:extLst>
      <p:ext uri="{BB962C8B-B14F-4D97-AF65-F5344CB8AC3E}">
        <p14:creationId xmlns:p14="http://schemas.microsoft.com/office/powerpoint/2010/main" val="2437540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42E1951D-8078-A55A-6807-4335C570B06D}"/>
              </a:ext>
            </a:extLst>
          </p:cNvPr>
          <p:cNvPicPr>
            <a:picLocks noChangeAspect="1"/>
          </p:cNvPicPr>
          <p:nvPr/>
        </p:nvPicPr>
        <p:blipFill rotWithShape="1">
          <a:blip r:embed="rId4">
            <a:extLst>
              <a:ext uri="{28A0092B-C50C-407E-A947-70E740481C1C}">
                <a14:useLocalDpi xmlns:a14="http://schemas.microsoft.com/office/drawing/2010/main" val="0"/>
              </a:ext>
            </a:extLst>
          </a:blip>
          <a:srcRect t="1566" b="9198"/>
          <a:stretch/>
        </p:blipFill>
        <p:spPr>
          <a:xfrm>
            <a:off x="504" y="0"/>
            <a:ext cx="12191495" cy="3274607"/>
          </a:xfrm>
          <a:prstGeom prst="rect">
            <a:avLst/>
          </a:prstGeom>
          <a:solidFill>
            <a:schemeClr val="accent2"/>
          </a:solidFill>
        </p:spPr>
      </p:pic>
      <p:pic>
        <p:nvPicPr>
          <p:cNvPr id="9" name="Picture 8">
            <a:extLst>
              <a:ext uri="{FF2B5EF4-FFF2-40B4-BE49-F238E27FC236}">
                <a16:creationId xmlns:a16="http://schemas.microsoft.com/office/drawing/2014/main" id="{EB9DA014-8A2D-1484-5B04-C862F31C1F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78236" y="440155"/>
            <a:ext cx="2380435" cy="2316098"/>
          </a:xfrm>
          <a:prstGeom prst="rect">
            <a:avLst/>
          </a:prstGeom>
        </p:spPr>
      </p:pic>
      <p:sp>
        <p:nvSpPr>
          <p:cNvPr id="2" name="Title 1">
            <a:extLst>
              <a:ext uri="{FF2B5EF4-FFF2-40B4-BE49-F238E27FC236}">
                <a16:creationId xmlns:a16="http://schemas.microsoft.com/office/drawing/2014/main" id="{3B77B2AC-36AD-446E-ACFE-1D9EABCA5DA6}"/>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8B70C498-F817-41B6-9CED-D173108F6C6D}"/>
              </a:ext>
            </a:extLst>
          </p:cNvPr>
          <p:cNvSpPr>
            <a:spLocks noGrp="1"/>
          </p:cNvSpPr>
          <p:nvPr>
            <p:ph type="subTitle" idx="1"/>
          </p:nvPr>
        </p:nvSpPr>
        <p:spPr/>
        <p:txBody>
          <a:bodyPr/>
          <a:lstStyle/>
          <a:p>
            <a:pPr lvl="0"/>
            <a:r>
              <a:rPr lang="en-US" dirty="0"/>
              <a:t>May 2023</a:t>
            </a:r>
          </a:p>
        </p:txBody>
      </p:sp>
    </p:spTree>
    <p:custDataLst>
      <p:tags r:id="rId1"/>
    </p:custDataLst>
    <p:extLst>
      <p:ext uri="{BB962C8B-B14F-4D97-AF65-F5344CB8AC3E}">
        <p14:creationId xmlns:p14="http://schemas.microsoft.com/office/powerpoint/2010/main" val="1002164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AE106F-C855-BD3D-E349-BEB18BE688C0}"/>
              </a:ext>
            </a:extLst>
          </p:cNvPr>
          <p:cNvSpPr txBox="1">
            <a:spLocks noGrp="1"/>
          </p:cNvSpPr>
          <p:nvPr>
            <p:ph type="title"/>
          </p:nvPr>
        </p:nvSpPr>
        <p:spPr>
          <a:xfrm>
            <a:off x="2592924" y="624110"/>
            <a:ext cx="8911687" cy="707886"/>
          </a:xfrm>
          <a:prstGeom prst="rect">
            <a:avLst/>
          </a:prstGeom>
          <a:noFill/>
        </p:spPr>
        <p:txBody>
          <a:bodyPr wrap="square" rtlCol="0">
            <a:spAutoFit/>
          </a:bodyPr>
          <a:lstStyle/>
          <a:p>
            <a:r>
              <a:rPr lang="en-US" sz="4000" b="1" u="sng" dirty="0">
                <a:latin typeface="Arial" panose="020B0604020202020204" pitchFamily="34" charset="0"/>
                <a:ea typeface="Calibri" panose="020F0502020204030204" pitchFamily="34" charset="0"/>
                <a:cs typeface="Times New Roman" panose="02020603050405020304" pitchFamily="18" charset="0"/>
              </a:rPr>
              <a:t>Resolution No. 2023-55</a:t>
            </a:r>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p>
        </p:txBody>
      </p:sp>
      <p:sp>
        <p:nvSpPr>
          <p:cNvPr id="3" name="Content Placeholder 2">
            <a:extLst>
              <a:ext uri="{FF2B5EF4-FFF2-40B4-BE49-F238E27FC236}">
                <a16:creationId xmlns:a16="http://schemas.microsoft.com/office/drawing/2014/main" id="{38D49E28-68B1-8E3E-F72F-34EFFEF9E149}"/>
              </a:ext>
            </a:extLst>
          </p:cNvPr>
          <p:cNvSpPr>
            <a:spLocks noGrp="1"/>
          </p:cNvSpPr>
          <p:nvPr>
            <p:ph sz="half" idx="1"/>
          </p:nvPr>
        </p:nvSpPr>
        <p:spPr>
          <a:xfrm>
            <a:off x="838199" y="1825625"/>
            <a:ext cx="9472127" cy="2195869"/>
          </a:xfrm>
        </p:spPr>
        <p:txBody>
          <a:bodyPr>
            <a:normAutofit/>
          </a:bodyPr>
          <a:lstStyle/>
          <a:p>
            <a:pPr marL="0" marR="400050" lvl="0" indent="0" algn="just">
              <a:spcBef>
                <a:spcPts val="0"/>
              </a:spcBef>
              <a:spcAft>
                <a:spcPts val="0"/>
              </a:spcAft>
              <a:buNone/>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Resolution of the Town Council of the Town of Montverde, Florida, relating to the Florida Department of Environmental Protection (FDEP) State Revolving Fund (SRF), adoption of the Drinking Water Facility Plan for the implementation of Drinking Water Improvements, effective this date.</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261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3DE1C-A035-F72F-7F0A-5AF084A7318D}"/>
              </a:ext>
            </a:extLst>
          </p:cNvPr>
          <p:cNvSpPr txBox="1"/>
          <p:nvPr/>
        </p:nvSpPr>
        <p:spPr>
          <a:xfrm>
            <a:off x="1280160" y="221694"/>
            <a:ext cx="10383151" cy="6012223"/>
          </a:xfrm>
          <a:prstGeom prst="rect">
            <a:avLst/>
          </a:prstGeom>
          <a:noFill/>
        </p:spPr>
        <p:txBody>
          <a:bodyPr wrap="square">
            <a:spAutoFit/>
          </a:bodyPr>
          <a:lstStyle/>
          <a:p>
            <a:pPr marL="457200" marR="0">
              <a:lnSpc>
                <a:spcPct val="107000"/>
              </a:lnSpc>
              <a:spcBef>
                <a:spcPts val="0"/>
              </a:spcBef>
              <a:spcAft>
                <a:spcPts val="800"/>
              </a:spcAft>
            </a:pPr>
            <a:r>
              <a:rPr lang="en-US" sz="2800" b="1" u="sng" kern="100" dirty="0">
                <a:effectLst/>
                <a:latin typeface="Times New Roman" panose="02020603050405020304" pitchFamily="18" charset="0"/>
                <a:ea typeface="Calibri" panose="020F0502020204030204" pitchFamily="34" charset="0"/>
                <a:cs typeface="Times New Roman" panose="02020603050405020304" pitchFamily="18" charset="0"/>
              </a:rPr>
              <a:t>Requirements applicable to the Town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5 year capital improvement element and plan must include projects to achieve pollutant load reductions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Must prioritize advanced waste treatment in Town’s Comprehensive Plan Capital Improvement Element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Must consider in its comprehensive plan the feasibility of providing sanitary sewer within 10-years </a:t>
            </a:r>
            <a:r>
              <a:rPr lang="en-US" sz="2800" u="sng" kern="100" dirty="0">
                <a:effectLst/>
                <a:latin typeface="Times New Roman" panose="02020603050405020304" pitchFamily="18" charset="0"/>
                <a:ea typeface="Calibri" panose="020F0502020204030204" pitchFamily="34" charset="0"/>
                <a:cs typeface="Times New Roman" panose="02020603050405020304" pitchFamily="18" charset="0"/>
              </a:rPr>
              <a:t>including a timeline for construction of the sewer system</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800"/>
              </a:spcAft>
              <a:buFont typeface="Wingdings" panose="05000000000000000000" pitchFamily="2" charset="2"/>
              <a:buChar char=""/>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Must include other details such as name and location of the facility, capacity of the sewer system and transmission facilities, projected wastewater flow at the facility for the next 20 years, expected future new construction and septic to sewer connections.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322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0EE945-84C0-8CF1-FF2E-6AF56B285B26}"/>
              </a:ext>
            </a:extLst>
          </p:cNvPr>
          <p:cNvSpPr txBox="1"/>
          <p:nvPr/>
        </p:nvSpPr>
        <p:spPr>
          <a:xfrm>
            <a:off x="2050473" y="1274830"/>
            <a:ext cx="9490363" cy="3722429"/>
          </a:xfrm>
          <a:prstGeom prst="rect">
            <a:avLst/>
          </a:prstGeom>
          <a:noFill/>
        </p:spPr>
        <p:txBody>
          <a:bodyPr wrap="square">
            <a:spAutoFit/>
          </a:bodyPr>
          <a:lstStyle/>
          <a:p>
            <a:pPr marL="342900" marR="0" lvl="0" indent="-342900" algn="just">
              <a:lnSpc>
                <a:spcPct val="107000"/>
              </a:lnSpc>
              <a:spcBef>
                <a:spcPts val="0"/>
              </a:spcBef>
              <a:spcAft>
                <a:spcPts val="800"/>
              </a:spcAft>
              <a:buFont typeface="Wingdings" panose="05000000000000000000" pitchFamily="2" charset="2"/>
              <a:buChar char=""/>
            </a:pP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Deadline to amend Town’s Comprehensive Plan to address the requirements above is July 1, 2024</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
            </a:pP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Due to being subject to a BMAP, annually the Town must provide FDEP with the status of construction of a sanitary sewer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2743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26AD60-9F4C-7347-63EC-6ED54F9FCB97}"/>
              </a:ext>
            </a:extLst>
          </p:cNvPr>
          <p:cNvSpPr txBox="1"/>
          <p:nvPr/>
        </p:nvSpPr>
        <p:spPr>
          <a:xfrm>
            <a:off x="1767840" y="474345"/>
            <a:ext cx="10168128" cy="5909310"/>
          </a:xfrm>
          <a:prstGeom prst="rect">
            <a:avLst/>
          </a:prstGeom>
          <a:noFill/>
        </p:spPr>
        <p:txBody>
          <a:bodyPr wrap="square">
            <a:spAutoFit/>
          </a:bodyPr>
          <a:lstStyle/>
          <a:p>
            <a:r>
              <a:rPr lang="en-US" b="1" dirty="0"/>
              <a:t>381.0065 Onsite sewage treatment and disposal systems; regulation.—</a:t>
            </a:r>
          </a:p>
          <a:p>
            <a:r>
              <a:rPr lang="en-US" b="1" dirty="0"/>
              <a:t>(2) DEFINITIONS.—As used in ss. 381.0065-381.0067, the term:</a:t>
            </a:r>
          </a:p>
          <a:p>
            <a:r>
              <a:rPr lang="en-US" b="1" dirty="0"/>
              <a:t>(a) “Available,” as applied to a publicly owned or investor-owned sewerage system, means that the publicly owned or investor-owned sewerage system is capable of being connected to the plumbing of an establishment or residence, is not under a Department of Environmental Protection moratorium, and has adequate permitted capacity to accept the sewage to be generated by the establishment or residence; and:</a:t>
            </a:r>
          </a:p>
          <a:p>
            <a:r>
              <a:rPr lang="en-US" b="1" dirty="0"/>
              <a:t>1. For a residential subdivision lot, a single-family residence, or an establishment, any of which has an estimated sewage flow of 1,000 gallons per day or less, a gravity sewer line to maintain gravity flow from the property’s drain to the sewer line, or a low pressure or vacuum sewage collection line in those areas approved for low pressure or vacuum sewage collection, exists in a public easement or right-of-way that abuts the property line of the lot, residence, or establishment.</a:t>
            </a:r>
          </a:p>
          <a:p>
            <a:r>
              <a:rPr lang="en-US" b="1" dirty="0"/>
              <a:t>2. For an establishment with an estimated sewage flow exceeding 1,000 gallons per day, a sewer line, force main, or lift station exists in a public easement or right-of-way that abuts the property of the establishment or is within 50 feet of the property line of the establishment as accessed via existing rights-of-way or easements.</a:t>
            </a:r>
          </a:p>
          <a:p>
            <a:r>
              <a:rPr lang="en-US" b="1" dirty="0"/>
              <a:t>3. For proposed residential subdivisions with more than 50 lots, for proposed commercial subdivisions with more than 5 lots, and for areas zoned or used for an industrial or manufacturing purpose or its equivalent, a sewerage system exists within one-fourth mile of the development as measured and accessed via existing easements or rights-of-way.</a:t>
            </a:r>
          </a:p>
        </p:txBody>
      </p:sp>
    </p:spTree>
    <p:extLst>
      <p:ext uri="{BB962C8B-B14F-4D97-AF65-F5344CB8AC3E}">
        <p14:creationId xmlns:p14="http://schemas.microsoft.com/office/powerpoint/2010/main" val="987668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14796C-59F3-F3A9-99BE-77DAEA5B2E27}"/>
              </a:ext>
            </a:extLst>
          </p:cNvPr>
          <p:cNvSpPr txBox="1">
            <a:spLocks/>
          </p:cNvSpPr>
          <p:nvPr/>
        </p:nvSpPr>
        <p:spPr>
          <a:xfrm>
            <a:off x="764692" y="2162114"/>
            <a:ext cx="9154492" cy="263273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800" b="0" i="0" u="none" strike="noStrike" kern="1200" cap="none" spc="0" normalizeH="0" baseline="0" noProof="0" dirty="0">
                <a:ln>
                  <a:noFill/>
                </a:ln>
                <a:solidFill>
                  <a:srgbClr val="0E3B68"/>
                </a:solidFill>
                <a:effectLst/>
                <a:uLnTx/>
                <a:uFillTx/>
                <a:latin typeface="Segoe UI"/>
                <a:ea typeface="+mj-ea"/>
                <a:cs typeface="+mj-cs"/>
              </a:rPr>
            </a:br>
            <a:r>
              <a:rPr kumimoji="0" lang="en-US" sz="4800" b="1" i="0" u="none" strike="noStrike" kern="1200" cap="none" spc="0" normalizeH="0" baseline="0" noProof="0" dirty="0">
                <a:ln>
                  <a:noFill/>
                </a:ln>
                <a:solidFill>
                  <a:srgbClr val="0E3B68"/>
                </a:solidFill>
                <a:effectLst/>
                <a:uLnTx/>
                <a:uFillTx/>
                <a:latin typeface="Segoe UI"/>
                <a:ea typeface="+mj-ea"/>
                <a:cs typeface="+mj-cs"/>
              </a:rPr>
              <a:t>Central Sewer and Wastewater Treatment Study - UPDATE</a:t>
            </a:r>
          </a:p>
        </p:txBody>
      </p:sp>
      <p:pic>
        <p:nvPicPr>
          <p:cNvPr id="7" name="Picture 6">
            <a:extLst>
              <a:ext uri="{FF2B5EF4-FFF2-40B4-BE49-F238E27FC236}">
                <a16:creationId xmlns:a16="http://schemas.microsoft.com/office/drawing/2014/main" id="{7372EA59-40FB-78C4-5FED-E90B06D26C67}"/>
              </a:ext>
            </a:extLst>
          </p:cNvPr>
          <p:cNvPicPr>
            <a:picLocks noChangeAspect="1"/>
          </p:cNvPicPr>
          <p:nvPr/>
        </p:nvPicPr>
        <p:blipFill>
          <a:blip r:embed="rId3"/>
          <a:stretch>
            <a:fillRect/>
          </a:stretch>
        </p:blipFill>
        <p:spPr>
          <a:xfrm>
            <a:off x="873180" y="5297352"/>
            <a:ext cx="3515196" cy="1046508"/>
          </a:xfrm>
          <a:prstGeom prst="rect">
            <a:avLst/>
          </a:prstGeom>
        </p:spPr>
      </p:pic>
      <p:sp>
        <p:nvSpPr>
          <p:cNvPr id="8" name="TextBox 7">
            <a:extLst>
              <a:ext uri="{FF2B5EF4-FFF2-40B4-BE49-F238E27FC236}">
                <a16:creationId xmlns:a16="http://schemas.microsoft.com/office/drawing/2014/main" id="{E55C031A-2648-FF83-3D3F-11CD419067D1}"/>
              </a:ext>
            </a:extLst>
          </p:cNvPr>
          <p:cNvSpPr txBox="1"/>
          <p:nvPr/>
        </p:nvSpPr>
        <p:spPr>
          <a:xfrm>
            <a:off x="4709260" y="5414828"/>
            <a:ext cx="3827073" cy="101566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C98"/>
                </a:solidFill>
                <a:effectLst/>
                <a:uLnTx/>
                <a:uFillTx/>
                <a:latin typeface="Segoe UI"/>
                <a:ea typeface="+mn-ea"/>
                <a:cs typeface="+mn-cs"/>
              </a:rPr>
              <a:t>City Council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C98"/>
                </a:solidFill>
                <a:effectLst/>
                <a:uLnTx/>
                <a:uFillTx/>
                <a:latin typeface="Segoe UI"/>
                <a:ea typeface="+mn-ea"/>
                <a:cs typeface="+mn-cs"/>
              </a:rPr>
              <a:t>May 16, 2023</a:t>
            </a:r>
          </a:p>
        </p:txBody>
      </p:sp>
      <p:pic>
        <p:nvPicPr>
          <p:cNvPr id="9" name="Picture 8">
            <a:extLst>
              <a:ext uri="{FF2B5EF4-FFF2-40B4-BE49-F238E27FC236}">
                <a16:creationId xmlns:a16="http://schemas.microsoft.com/office/drawing/2014/main" id="{6F066EDF-61A1-B60E-DF3A-6674AEEB9F28}"/>
              </a:ext>
            </a:extLst>
          </p:cNvPr>
          <p:cNvPicPr>
            <a:picLocks noChangeAspect="1"/>
          </p:cNvPicPr>
          <p:nvPr/>
        </p:nvPicPr>
        <p:blipFill rotWithShape="1">
          <a:blip r:embed="rId4"/>
          <a:srcRect t="34012" r="10012" b="34445"/>
          <a:stretch/>
        </p:blipFill>
        <p:spPr>
          <a:xfrm>
            <a:off x="-1" y="-344557"/>
            <a:ext cx="12200205" cy="2835966"/>
          </a:xfrm>
          <a:prstGeom prst="rect">
            <a:avLst/>
          </a:prstGeom>
        </p:spPr>
      </p:pic>
    </p:spTree>
    <p:extLst>
      <p:ext uri="{BB962C8B-B14F-4D97-AF65-F5344CB8AC3E}">
        <p14:creationId xmlns:p14="http://schemas.microsoft.com/office/powerpoint/2010/main" val="33132882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s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C-2022">
  <a:themeElements>
    <a:clrScheme name="WC-2022">
      <a:dk1>
        <a:sysClr val="windowText" lastClr="000000"/>
      </a:dk1>
      <a:lt1>
        <a:sysClr val="window" lastClr="FFFFFF"/>
      </a:lt1>
      <a:dk2>
        <a:srgbClr val="4A525E"/>
      </a:dk2>
      <a:lt2>
        <a:srgbClr val="E1EAF0"/>
      </a:lt2>
      <a:accent1>
        <a:srgbClr val="0E3B68"/>
      </a:accent1>
      <a:accent2>
        <a:srgbClr val="9EAFBB"/>
      </a:accent2>
      <a:accent3>
        <a:srgbClr val="007C98"/>
      </a:accent3>
      <a:accent4>
        <a:srgbClr val="C6E4DE"/>
      </a:accent4>
      <a:accent5>
        <a:srgbClr val="DA7C4D"/>
      </a:accent5>
      <a:accent6>
        <a:srgbClr val="6CC180"/>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rgbClr val="FF8534"/>
          </a:solidFill>
        </a:ln>
      </a:spPr>
      <a:bodyPr/>
      <a:lstStyle/>
      <a:style>
        <a:lnRef idx="1">
          <a:schemeClr val="accent5"/>
        </a:lnRef>
        <a:fillRef idx="0">
          <a:schemeClr val="accent5"/>
        </a:fillRef>
        <a:effectRef idx="0">
          <a:schemeClr val="accent5"/>
        </a:effectRef>
        <a:fontRef idx="minor">
          <a:schemeClr val="tx1"/>
        </a:fontRef>
      </a:style>
    </a:lnDef>
  </a:objectDefaults>
  <a:extraClrSchemeLst/>
  <a:extLst>
    <a:ext uri="{05A4C25C-085E-4340-85A3-A5531E510DB2}">
      <thm15:themeFamily xmlns:thm15="http://schemas.microsoft.com/office/thememl/2012/main" name="2022-WC-General-template.pptx" id="{72D6F901-C3B0-4402-AF28-374C3128D1F8}" vid="{FCED62DF-A2D9-45ED-BA03-A540C2D6E6B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1523</TotalTime>
  <Words>2730</Words>
  <Application>Microsoft Office PowerPoint</Application>
  <PresentationFormat>Widescreen</PresentationFormat>
  <Paragraphs>423</Paragraphs>
  <Slides>55</Slides>
  <Notes>15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55</vt:i4>
      </vt:variant>
    </vt:vector>
  </HeadingPairs>
  <TitlesOfParts>
    <vt:vector size="72" baseType="lpstr">
      <vt:lpstr>Arial</vt:lpstr>
      <vt:lpstr>Arial Black</vt:lpstr>
      <vt:lpstr>Calibri</vt:lpstr>
      <vt:lpstr>Century Gothic</vt:lpstr>
      <vt:lpstr>Merriweather</vt:lpstr>
      <vt:lpstr>Montserrat</vt:lpstr>
      <vt:lpstr>Montserrat SemiBold</vt:lpstr>
      <vt:lpstr>Roboto</vt:lpstr>
      <vt:lpstr>Segoe UI</vt:lpstr>
      <vt:lpstr>Symbol</vt:lpstr>
      <vt:lpstr>Tahoma</vt:lpstr>
      <vt:lpstr>Times New Roman</vt:lpstr>
      <vt:lpstr>Wingdings</vt:lpstr>
      <vt:lpstr>Wingdings 3</vt:lpstr>
      <vt:lpstr>Wisp</vt:lpstr>
      <vt:lpstr>Paradigm</vt:lpstr>
      <vt:lpstr>WC-2022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will the money come from?</vt:lpstr>
      <vt:lpstr>More sewer grants are available now, but these program budgets will likely decline after three or four more years.    </vt:lpstr>
      <vt:lpstr>PowerPoint Presentation</vt:lpstr>
      <vt:lpstr>Potential Sewer System Layout</vt:lpstr>
      <vt:lpstr>Potential Sewer System Layout</vt:lpstr>
      <vt:lpstr>Potential Sewer System Layout</vt:lpstr>
      <vt:lpstr>Conceptual Capital Cost Estimate</vt:lpstr>
      <vt:lpstr>Anticipated Project Timeline</vt:lpstr>
      <vt:lpstr>PowerPoint Presentation</vt:lpstr>
      <vt:lpstr>Town of Montverde, FL Central Sewer System Rate Analysis May 16, 2023</vt:lpstr>
      <vt:lpstr>Town of Montverde, FL</vt:lpstr>
      <vt:lpstr>PowerPoint Presentation</vt:lpstr>
      <vt:lpstr>Willdan Financial Services</vt:lpstr>
      <vt:lpstr>Town of Montverde, FL</vt:lpstr>
      <vt:lpstr>Rate Sufficiency Analysis </vt:lpstr>
      <vt:lpstr>Assumptions</vt:lpstr>
      <vt:lpstr>Projected Revenue Requirements</vt:lpstr>
      <vt:lpstr>Projected Operating Results</vt:lpstr>
      <vt:lpstr>Projected Fund Balance and Liquidity</vt:lpstr>
      <vt:lpstr>Questions &amp; Discussion</vt:lpstr>
      <vt:lpstr>PowerPoint Presentation</vt:lpstr>
      <vt:lpstr>PowerPoint Presentation</vt:lpstr>
      <vt:lpstr>PowerPoint Presentation</vt:lpstr>
      <vt:lpstr>PowerPoint Presentation</vt:lpstr>
      <vt:lpstr>Stormwater Improvements Project Update</vt:lpstr>
      <vt:lpstr>Project Background</vt:lpstr>
      <vt:lpstr>Work Completed To Date</vt:lpstr>
      <vt:lpstr>Additional Work Completed To Date</vt:lpstr>
      <vt:lpstr>Next Steps</vt:lpstr>
      <vt:lpstr>PowerPoint Presentation</vt:lpstr>
      <vt:lpstr>PowerPoint Presentation</vt:lpstr>
      <vt:lpstr>PowerPoint Presentation</vt:lpstr>
      <vt:lpstr>Schedule</vt:lpstr>
      <vt:lpstr>PowerPoint Presentation</vt:lpstr>
      <vt:lpstr>PowerPoint Presentation</vt:lpstr>
      <vt:lpstr>Drinking Water SRF Facilities Plan</vt:lpstr>
      <vt:lpstr>The public participation process is used to explain the project and the financial impacts to the public. The public participation process shall include the project sponsor’s public meeting held before the project sponsor’s acceptance of the planning recommendations. The public meeting shall provide for public participation in the evaluation of project alternatives and shall inform the public of the capital cost of the proposed project and the long-term financial impacts on the customers. Notice of the public meeting shall be in accordance with local requirements or 14 days prior to, whichever is greater. – Chapter 62-552, F.A.C.</vt:lpstr>
      <vt:lpstr>Agenda</vt:lpstr>
      <vt:lpstr>Town Needs</vt:lpstr>
      <vt:lpstr>Alternatives Considered  </vt:lpstr>
      <vt:lpstr>Summary of Costs</vt:lpstr>
      <vt:lpstr>Project Schedule</vt:lpstr>
      <vt:lpstr>Project Schedule</vt:lpstr>
      <vt:lpstr>Drinking Water Facilities Plan</vt:lpstr>
      <vt:lpstr>THANK YOU!</vt:lpstr>
      <vt:lpstr>Resolution No. 2023-55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Larino</dc:creator>
  <cp:lastModifiedBy>Paul Larino</cp:lastModifiedBy>
  <cp:revision>36</cp:revision>
  <dcterms:created xsi:type="dcterms:W3CDTF">2022-12-14T21:06:06Z</dcterms:created>
  <dcterms:modified xsi:type="dcterms:W3CDTF">2023-05-16T16:10:58Z</dcterms:modified>
</cp:coreProperties>
</file>